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 id="2147483708" r:id="rId3"/>
  </p:sldMasterIdLst>
  <p:sldIdLst>
    <p:sldId id="256" r:id="rId4"/>
    <p:sldId id="273" r:id="rId5"/>
    <p:sldId id="257" r:id="rId6"/>
    <p:sldId id="259" r:id="rId7"/>
    <p:sldId id="274" r:id="rId8"/>
    <p:sldId id="275" r:id="rId9"/>
    <p:sldId id="276" r:id="rId10"/>
    <p:sldId id="278" r:id="rId11"/>
    <p:sldId id="280" r:id="rId12"/>
    <p:sldId id="281" r:id="rId13"/>
    <p:sldId id="279" r:id="rId14"/>
    <p:sldId id="282" r:id="rId15"/>
    <p:sldId id="283" r:id="rId16"/>
    <p:sldId id="284" r:id="rId17"/>
    <p:sldId id="277" r:id="rId18"/>
    <p:sldId id="285" r:id="rId19"/>
    <p:sldId id="287" r:id="rId20"/>
    <p:sldId id="286" r:id="rId21"/>
    <p:sldId id="288" r:id="rId22"/>
    <p:sldId id="289" r:id="rId23"/>
    <p:sldId id="290" r:id="rId24"/>
    <p:sldId id="291" r:id="rId25"/>
    <p:sldId id="292" r:id="rId26"/>
    <p:sldId id="271" r:id="rId27"/>
    <p:sldId id="293" r:id="rId28"/>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09" autoAdjust="0"/>
    <p:restoredTop sz="94660"/>
  </p:normalViewPr>
  <p:slideViewPr>
    <p:cSldViewPr>
      <p:cViewPr varScale="1">
        <p:scale>
          <a:sx n="67" d="100"/>
          <a:sy n="67" d="100"/>
        </p:scale>
        <p:origin x="1492"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0B8CB10-7126-4F4C-BA19-6992F19ABBDB}" type="datetimeFigureOut">
              <a:rPr lang="en-US" smtClean="0"/>
              <a:pPr/>
              <a:t>5/6/2020</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13450BF6-1BB2-49B0-A837-30ED5086506F}"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0B8CB10-7126-4F4C-BA19-6992F19ABBDB}"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50BF6-1BB2-49B0-A837-30ED508650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0B8CB10-7126-4F4C-BA19-6992F19ABBDB}"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50BF6-1BB2-49B0-A837-30ED5086506F}"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prstGeom prst="rect">
            <a:avLst/>
          </a:prstGeom>
        </p:spPr>
        <p:txBody>
          <a:bodyPr/>
          <a:lstStyle/>
          <a:p>
            <a:r>
              <a:rPr kumimoji="0" lang="en-US"/>
              <a:t>Click to edit Master title style</a:t>
            </a:r>
          </a:p>
        </p:txBody>
      </p:sp>
      <p:sp>
        <p:nvSpPr>
          <p:cNvPr id="4" name="Date Placeholder 3"/>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
        <p:nvSpPr>
          <p:cNvPr id="8" name="Content Placeholder 7"/>
          <p:cNvSpPr>
            <a:spLocks noGrp="1"/>
          </p:cNvSpPr>
          <p:nvPr>
            <p:ph sz="quarter" idx="1"/>
          </p:nvPr>
        </p:nvSpPr>
        <p:spPr>
          <a:xfrm>
            <a:off x="457200" y="1219200"/>
            <a:ext cx="8229600" cy="493776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a:prstGeom prst="rect">
            <a:avLst/>
          </a:prstGeo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a:prstGeom prst="rect">
            <a:avLst/>
          </a:prstGeo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a:prstGeom prst="rect">
            <a:avLst/>
          </a:prstGeom>
        </p:spPr>
        <p:txBody>
          <a:bodyPr/>
          <a:lstStyle/>
          <a:p>
            <a:fld id="{F0B8CB10-7126-4F4C-BA19-6992F19ABBDB}" type="datetimeFigureOut">
              <a:rPr lang="en-US" smtClean="0"/>
              <a:pPr/>
              <a:t>5/6/2020</a:t>
            </a:fld>
            <a:endParaRPr lang="en-US"/>
          </a:p>
        </p:txBody>
      </p:sp>
      <p:sp>
        <p:nvSpPr>
          <p:cNvPr id="5" name="Footer Placeholder 4"/>
          <p:cNvSpPr>
            <a:spLocks noGrp="1"/>
          </p:cNvSpPr>
          <p:nvPr>
            <p:ph type="ftr" sz="quarter" idx="11"/>
          </p:nvPr>
        </p:nvSpPr>
        <p:spPr>
          <a:xfrm>
            <a:off x="2898648" y="6355080"/>
            <a:ext cx="347472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1069848" y="6355080"/>
            <a:ext cx="1520952" cy="365760"/>
          </a:xfrm>
          <a:prstGeom prst="rect">
            <a:avLst/>
          </a:prstGeom>
        </p:spPr>
        <p:txBody>
          <a:bodyPr/>
          <a:lstStyle/>
          <a:p>
            <a:fld id="{13450BF6-1BB2-49B0-A837-30ED5086506F}"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a:prstGeom prst="rect">
            <a:avLst/>
          </a:prstGeom>
        </p:spPr>
        <p:txBody>
          <a:bodyPr/>
          <a:lstStyle/>
          <a:p>
            <a:r>
              <a:rPr kumimoji="0" lang="en-US"/>
              <a:t>Click to edit Master title style</a:t>
            </a:r>
          </a:p>
        </p:txBody>
      </p:sp>
      <p:sp>
        <p:nvSpPr>
          <p:cNvPr id="5" name="Date Placeholder 4"/>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endParaRPr lang="en-US"/>
          </a:p>
        </p:txBody>
      </p:sp>
      <p:sp>
        <p:nvSpPr>
          <p:cNvPr id="7" name="Slide Number Placeholder 6"/>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
        <p:nvSpPr>
          <p:cNvPr id="9" name="Content Placeholder 8"/>
          <p:cNvSpPr>
            <a:spLocks noGrp="1"/>
          </p:cNvSpPr>
          <p:nvPr>
            <p:ph sz="quarter" idx="1"/>
          </p:nvPr>
        </p:nvSpPr>
        <p:spPr>
          <a:xfrm>
            <a:off x="457200" y="1219200"/>
            <a:ext cx="4041648" cy="493776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a:prstGeom prst="rect">
            <a:avLst/>
          </a:prstGeo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prstGeom prst="rect">
            <a:avLst/>
          </a:prstGeo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prstGeom prst="rect">
            <a:avLst/>
          </a:prstGeo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8" name="Footer Placeholder 7"/>
          <p:cNvSpPr>
            <a:spLocks noGrp="1"/>
          </p:cNvSpPr>
          <p:nvPr>
            <p:ph type="ftr" sz="quarter" idx="11"/>
          </p:nvPr>
        </p:nvSpPr>
        <p:spPr>
          <a:xfrm>
            <a:off x="2898648" y="6356350"/>
            <a:ext cx="3505200" cy="365760"/>
          </a:xfrm>
          <a:prstGeom prst="rect">
            <a:avLst/>
          </a:prstGeom>
        </p:spPr>
        <p:txBody>
          <a:bodyPr/>
          <a:lstStyle/>
          <a:p>
            <a:endParaRPr lang="en-US"/>
          </a:p>
        </p:txBody>
      </p:sp>
      <p:sp>
        <p:nvSpPr>
          <p:cNvPr id="9" name="Slide Number Placeholder 8"/>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
        <p:nvSpPr>
          <p:cNvPr id="11" name="Content Placeholder 10"/>
          <p:cNvSpPr>
            <a:spLocks noGrp="1"/>
          </p:cNvSpPr>
          <p:nvPr>
            <p:ph sz="quarter" idx="2"/>
          </p:nvPr>
        </p:nvSpPr>
        <p:spPr>
          <a:xfrm>
            <a:off x="457200" y="2133600"/>
            <a:ext cx="4038600" cy="403860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a:prstGeom prst="rect">
            <a:avLst/>
          </a:prstGeom>
        </p:spPr>
        <p:txBody>
          <a:bodyPr/>
          <a:lstStyle/>
          <a:p>
            <a:r>
              <a:rPr kumimoji="0" lang="en-US"/>
              <a:t>Click to edit Master title style</a:t>
            </a:r>
          </a:p>
        </p:txBody>
      </p:sp>
      <p:sp>
        <p:nvSpPr>
          <p:cNvPr id="3" name="Date Placeholder 2"/>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4" name="Footer Placeholder 3"/>
          <p:cNvSpPr>
            <a:spLocks noGrp="1"/>
          </p:cNvSpPr>
          <p:nvPr>
            <p:ph type="ftr" sz="quarter" idx="11"/>
          </p:nvPr>
        </p:nvSpPr>
        <p:spPr>
          <a:xfrm>
            <a:off x="2898648" y="6356350"/>
            <a:ext cx="3505200" cy="365760"/>
          </a:xfrm>
          <a:prstGeom prst="rect">
            <a:avLst/>
          </a:prstGeom>
        </p:spPr>
        <p:txBody>
          <a:bodyPr/>
          <a:lstStyle/>
          <a:p>
            <a:endParaRPr lang="en-US"/>
          </a:p>
        </p:txBody>
      </p:sp>
      <p:sp>
        <p:nvSpPr>
          <p:cNvPr id="5" name="Slide Number Placeholder 4"/>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3" name="Footer Placeholder 2"/>
          <p:cNvSpPr>
            <a:spLocks noGrp="1"/>
          </p:cNvSpPr>
          <p:nvPr>
            <p:ph type="ftr" sz="quarter" idx="11"/>
          </p:nvPr>
        </p:nvSpPr>
        <p:spPr>
          <a:xfrm>
            <a:off x="2898648" y="6356350"/>
            <a:ext cx="3505200" cy="365760"/>
          </a:xfrm>
          <a:prstGeom prst="rect">
            <a:avLst/>
          </a:prstGeom>
        </p:spPr>
        <p:txBody>
          <a:bodyPr/>
          <a:lstStyle/>
          <a:p>
            <a:endParaRPr lang="en-US"/>
          </a:p>
        </p:txBody>
      </p:sp>
      <p:sp>
        <p:nvSpPr>
          <p:cNvPr id="4" name="Slide Number Placeholder 3"/>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a:prstGeom prst="rect">
            <a:avLst/>
          </a:prstGeo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a:prstGeom prst="rect">
            <a:avLst/>
          </a:prstGeo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endParaRPr lang="en-US"/>
          </a:p>
        </p:txBody>
      </p:sp>
      <p:sp>
        <p:nvSpPr>
          <p:cNvPr id="7" name="Slide Number Placeholder 6"/>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prstGeom prst="rect">
            <a:avLst/>
          </a:prstGeo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prstGeom prst="rect">
            <a:avLst/>
          </a:prstGeo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a:prstGeom prst="rect">
            <a:avLst/>
          </a:prstGeo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endParaRPr lang="en-US"/>
          </a:p>
        </p:txBody>
      </p:sp>
      <p:sp>
        <p:nvSpPr>
          <p:cNvPr id="7" name="Slide Number Placeholder 6"/>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0B8CB10-7126-4F4C-BA19-6992F19ABBDB}"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50BF6-1BB2-49B0-A837-30ED5086506F}"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prstGeom prst="rect">
            <a:avLst/>
          </a:prstGeom>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219200"/>
            <a:ext cx="8229600" cy="4910328"/>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prstGeom prst="rect">
            <a:avLst/>
          </a:prstGeom>
        </p:spPr>
        <p:txBody>
          <a:bodyPr/>
          <a:lstStyle/>
          <a:p>
            <a:r>
              <a:rPr kumimoji="0" lang="en-US"/>
              <a:t>Click to edit Master title style</a:t>
            </a:r>
          </a:p>
        </p:txBody>
      </p:sp>
      <p:sp>
        <p:nvSpPr>
          <p:cNvPr id="4" name="Date Placeholder 3"/>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
        <p:nvSpPr>
          <p:cNvPr id="8" name="Content Placeholder 7"/>
          <p:cNvSpPr>
            <a:spLocks noGrp="1"/>
          </p:cNvSpPr>
          <p:nvPr>
            <p:ph sz="quarter" idx="1"/>
          </p:nvPr>
        </p:nvSpPr>
        <p:spPr>
          <a:xfrm>
            <a:off x="457200" y="1219200"/>
            <a:ext cx="8229600" cy="493776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a:prstGeom prst="rect">
            <a:avLst/>
          </a:prstGeo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a:prstGeom prst="rect">
            <a:avLst/>
          </a:prstGeo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a:prstGeom prst="rect">
            <a:avLst/>
          </a:prstGeom>
        </p:spPr>
        <p:txBody>
          <a:bodyPr/>
          <a:lstStyle/>
          <a:p>
            <a:fld id="{F0B8CB10-7126-4F4C-BA19-6992F19ABBDB}" type="datetimeFigureOut">
              <a:rPr lang="en-US" smtClean="0"/>
              <a:pPr/>
              <a:t>5/6/2020</a:t>
            </a:fld>
            <a:endParaRPr lang="en-US"/>
          </a:p>
        </p:txBody>
      </p:sp>
      <p:sp>
        <p:nvSpPr>
          <p:cNvPr id="5" name="Footer Placeholder 4"/>
          <p:cNvSpPr>
            <a:spLocks noGrp="1"/>
          </p:cNvSpPr>
          <p:nvPr>
            <p:ph type="ftr" sz="quarter" idx="11"/>
          </p:nvPr>
        </p:nvSpPr>
        <p:spPr>
          <a:xfrm>
            <a:off x="2898648" y="6355080"/>
            <a:ext cx="347472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1069848" y="6355080"/>
            <a:ext cx="1520952" cy="365760"/>
          </a:xfrm>
          <a:prstGeom prst="rect">
            <a:avLst/>
          </a:prstGeom>
        </p:spPr>
        <p:txBody>
          <a:bodyPr/>
          <a:lstStyle/>
          <a:p>
            <a:fld id="{13450BF6-1BB2-49B0-A837-30ED5086506F}"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a:prstGeom prst="rect">
            <a:avLst/>
          </a:prstGeom>
        </p:spPr>
        <p:txBody>
          <a:bodyPr/>
          <a:lstStyle/>
          <a:p>
            <a:r>
              <a:rPr kumimoji="0" lang="en-US"/>
              <a:t>Click to edit Master title style</a:t>
            </a:r>
          </a:p>
        </p:txBody>
      </p:sp>
      <p:sp>
        <p:nvSpPr>
          <p:cNvPr id="5" name="Date Placeholder 4"/>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endParaRPr lang="en-US"/>
          </a:p>
        </p:txBody>
      </p:sp>
      <p:sp>
        <p:nvSpPr>
          <p:cNvPr id="7" name="Slide Number Placeholder 6"/>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
        <p:nvSpPr>
          <p:cNvPr id="9" name="Content Placeholder 8"/>
          <p:cNvSpPr>
            <a:spLocks noGrp="1"/>
          </p:cNvSpPr>
          <p:nvPr>
            <p:ph sz="quarter" idx="1"/>
          </p:nvPr>
        </p:nvSpPr>
        <p:spPr>
          <a:xfrm>
            <a:off x="457200" y="1219200"/>
            <a:ext cx="4041648" cy="493776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a:prstGeom prst="rect">
            <a:avLst/>
          </a:prstGeo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prstGeom prst="rect">
            <a:avLst/>
          </a:prstGeo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prstGeom prst="rect">
            <a:avLst/>
          </a:prstGeo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8" name="Footer Placeholder 7"/>
          <p:cNvSpPr>
            <a:spLocks noGrp="1"/>
          </p:cNvSpPr>
          <p:nvPr>
            <p:ph type="ftr" sz="quarter" idx="11"/>
          </p:nvPr>
        </p:nvSpPr>
        <p:spPr>
          <a:xfrm>
            <a:off x="2898648" y="6356350"/>
            <a:ext cx="3505200" cy="365760"/>
          </a:xfrm>
          <a:prstGeom prst="rect">
            <a:avLst/>
          </a:prstGeom>
        </p:spPr>
        <p:txBody>
          <a:bodyPr/>
          <a:lstStyle/>
          <a:p>
            <a:endParaRPr lang="en-US"/>
          </a:p>
        </p:txBody>
      </p:sp>
      <p:sp>
        <p:nvSpPr>
          <p:cNvPr id="9" name="Slide Number Placeholder 8"/>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
        <p:nvSpPr>
          <p:cNvPr id="11" name="Content Placeholder 10"/>
          <p:cNvSpPr>
            <a:spLocks noGrp="1"/>
          </p:cNvSpPr>
          <p:nvPr>
            <p:ph sz="quarter" idx="2"/>
          </p:nvPr>
        </p:nvSpPr>
        <p:spPr>
          <a:xfrm>
            <a:off x="457200" y="2133600"/>
            <a:ext cx="4038600" cy="403860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a:prstGeom prst="rect">
            <a:avLst/>
          </a:prstGeom>
        </p:spPr>
        <p:txBody>
          <a:bodyPr/>
          <a:lstStyle/>
          <a:p>
            <a:r>
              <a:rPr kumimoji="0" lang="en-US"/>
              <a:t>Click to edit Master title style</a:t>
            </a:r>
          </a:p>
        </p:txBody>
      </p:sp>
      <p:sp>
        <p:nvSpPr>
          <p:cNvPr id="3" name="Date Placeholder 2"/>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4" name="Footer Placeholder 3"/>
          <p:cNvSpPr>
            <a:spLocks noGrp="1"/>
          </p:cNvSpPr>
          <p:nvPr>
            <p:ph type="ftr" sz="quarter" idx="11"/>
          </p:nvPr>
        </p:nvSpPr>
        <p:spPr>
          <a:xfrm>
            <a:off x="2898648" y="6356350"/>
            <a:ext cx="3505200" cy="365760"/>
          </a:xfrm>
          <a:prstGeom prst="rect">
            <a:avLst/>
          </a:prstGeom>
        </p:spPr>
        <p:txBody>
          <a:bodyPr/>
          <a:lstStyle/>
          <a:p>
            <a:endParaRPr lang="en-US"/>
          </a:p>
        </p:txBody>
      </p:sp>
      <p:sp>
        <p:nvSpPr>
          <p:cNvPr id="5" name="Slide Number Placeholder 4"/>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3" name="Footer Placeholder 2"/>
          <p:cNvSpPr>
            <a:spLocks noGrp="1"/>
          </p:cNvSpPr>
          <p:nvPr>
            <p:ph type="ftr" sz="quarter" idx="11"/>
          </p:nvPr>
        </p:nvSpPr>
        <p:spPr>
          <a:xfrm>
            <a:off x="2898648" y="6356350"/>
            <a:ext cx="3505200" cy="365760"/>
          </a:xfrm>
          <a:prstGeom prst="rect">
            <a:avLst/>
          </a:prstGeom>
        </p:spPr>
        <p:txBody>
          <a:bodyPr/>
          <a:lstStyle/>
          <a:p>
            <a:endParaRPr lang="en-US"/>
          </a:p>
        </p:txBody>
      </p:sp>
      <p:sp>
        <p:nvSpPr>
          <p:cNvPr id="4" name="Slide Number Placeholder 3"/>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a:prstGeom prst="rect">
            <a:avLst/>
          </a:prstGeo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a:prstGeom prst="rect">
            <a:avLst/>
          </a:prstGeo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endParaRPr lang="en-US"/>
          </a:p>
        </p:txBody>
      </p:sp>
      <p:sp>
        <p:nvSpPr>
          <p:cNvPr id="7" name="Slide Number Placeholder 6"/>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prstGeom prst="rect">
            <a:avLst/>
          </a:prstGeo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prstGeom prst="rect">
            <a:avLst/>
          </a:prstGeo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a:prstGeom prst="rect">
            <a:avLst/>
          </a:prstGeo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endParaRPr lang="en-US"/>
          </a:p>
        </p:txBody>
      </p:sp>
      <p:sp>
        <p:nvSpPr>
          <p:cNvPr id="7" name="Slide Number Placeholder 6"/>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0B8CB10-7126-4F4C-BA19-6992F19ABBDB}" type="datetimeFigureOut">
              <a:rPr lang="en-US" smtClean="0"/>
              <a:pPr/>
              <a:t>5/6/2020</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13450BF6-1BB2-49B0-A837-30ED5086506F}"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prstGeom prst="rect">
            <a:avLst/>
          </a:prstGeom>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219200"/>
            <a:ext cx="8229600" cy="4910328"/>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fld id="{F0B8CB10-7126-4F4C-BA19-6992F19ABBDB}" type="datetimeFigureOut">
              <a:rPr lang="en-US" smtClean="0"/>
              <a:pPr/>
              <a:t>5/6/2020</a:t>
            </a:fld>
            <a:endParaRPr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13450BF6-1BB2-49B0-A837-30ED5086506F}"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F0B8CB10-7126-4F4C-BA19-6992F19ABBDB}"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450BF6-1BB2-49B0-A837-30ED5086506F}"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0B8CB10-7126-4F4C-BA19-6992F19ABBDB}"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450BF6-1BB2-49B0-A837-30ED5086506F}"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0B8CB10-7126-4F4C-BA19-6992F19ABBDB}"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450BF6-1BB2-49B0-A837-30ED5086506F}"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8CB10-7126-4F4C-BA19-6992F19ABBDB}"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450BF6-1BB2-49B0-A837-30ED5086506F}"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0B8CB10-7126-4F4C-BA19-6992F19ABBDB}"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450BF6-1BB2-49B0-A837-30ED5086506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0B8CB10-7126-4F4C-BA19-6992F19ABBDB}"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450BF6-1BB2-49B0-A837-30ED5086506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0B8CB10-7126-4F4C-BA19-6992F19ABBDB}" type="datetimeFigureOut">
              <a:rPr lang="en-US" smtClean="0"/>
              <a:pPr/>
              <a:t>5/6/2020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3450BF6-1BB2-49B0-A837-30ED5086506F}"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iRespond Graph</a:t>
            </a:r>
          </a:p>
        </p:txBody>
      </p:sp>
      <p:grpSp>
        <p:nvGrpSpPr>
          <p:cNvPr id="40" name="CorrectBarGroup"/>
          <p:cNvGrpSpPr/>
          <p:nvPr userDrawn="1"/>
        </p:nvGrpSpPr>
        <p:grpSpPr>
          <a:xfrm>
            <a:off x="1270000" y="3175000"/>
            <a:ext cx="2667000" cy="2540000"/>
            <a:chOff x="1270000" y="3175000"/>
            <a:chExt cx="2667000" cy="2540000"/>
          </a:xfrm>
        </p:grpSpPr>
        <p:sp>
          <p:nvSpPr>
            <p:cNvPr id="5" name="CorrectBar0"/>
            <p:cNvSpPr/>
            <p:nvPr userDrawn="1"/>
          </p:nvSpPr>
          <p:spPr>
            <a:xfrm>
              <a:off x="1270000" y="3175000"/>
              <a:ext cx="1079500" cy="2540000"/>
            </a:xfrm>
            <a:prstGeom prst="rect">
              <a:avLst/>
            </a:prstGeom>
            <a:solidFill>
              <a:srgbClr val="22FF22"/>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rrectBar1"/>
            <p:cNvSpPr/>
            <p:nvPr userDrawn="1"/>
          </p:nvSpPr>
          <p:spPr>
            <a:xfrm>
              <a:off x="2857500" y="4445000"/>
              <a:ext cx="1079500" cy="1270000"/>
            </a:xfrm>
            <a:prstGeom prst="rect">
              <a:avLst/>
            </a:prstGeom>
            <a:solidFill>
              <a:srgbClr val="22FF22"/>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PercentLabelGroup"/>
          <p:cNvGrpSpPr/>
          <p:nvPr userDrawn="1"/>
        </p:nvGrpSpPr>
        <p:grpSpPr>
          <a:xfrm>
            <a:off x="1270000" y="1270000"/>
            <a:ext cx="7429500" cy="317500"/>
            <a:chOff x="1270000" y="1270000"/>
            <a:chExt cx="7429500" cy="317500"/>
          </a:xfrm>
        </p:grpSpPr>
        <p:sp>
          <p:nvSpPr>
            <p:cNvPr id="4" name="PercentLabel0"/>
            <p:cNvSpPr/>
            <p:nvPr userDrawn="1"/>
          </p:nvSpPr>
          <p:spPr>
            <a:xfrm>
              <a:off x="1270000" y="1270000"/>
              <a:ext cx="1079500" cy="317500"/>
            </a:xfrm>
            <a:prstGeom prst="rect">
              <a:avLst/>
            </a:prstGeom>
            <a:solidFill>
              <a:schemeClr val="accent1">
                <a:alpha val="0"/>
              </a:schemeClr>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sp>
          <p:nvSpPr>
            <p:cNvPr id="7" name="PercentLabel1"/>
            <p:cNvSpPr/>
            <p:nvPr userDrawn="1"/>
          </p:nvSpPr>
          <p:spPr>
            <a:xfrm>
              <a:off x="2857500" y="1270000"/>
              <a:ext cx="1079500" cy="317500"/>
            </a:xfrm>
            <a:prstGeom prst="rect">
              <a:avLst/>
            </a:prstGeom>
            <a:solidFill>
              <a:schemeClr val="accent1">
                <a:alpha val="0"/>
              </a:schemeClr>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33%</a:t>
              </a:r>
            </a:p>
          </p:txBody>
        </p:sp>
        <p:sp>
          <p:nvSpPr>
            <p:cNvPr id="11" name="PercentLabel2"/>
            <p:cNvSpPr/>
            <p:nvPr userDrawn="1"/>
          </p:nvSpPr>
          <p:spPr>
            <a:xfrm>
              <a:off x="4445000" y="1270000"/>
              <a:ext cx="1079500" cy="317500"/>
            </a:xfrm>
            <a:prstGeom prst="rect">
              <a:avLst/>
            </a:prstGeom>
            <a:solidFill>
              <a:schemeClr val="accent1">
                <a:alpha val="0"/>
              </a:schemeClr>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16" name="PercentLabel3"/>
            <p:cNvSpPr/>
            <p:nvPr userDrawn="1"/>
          </p:nvSpPr>
          <p:spPr>
            <a:xfrm>
              <a:off x="6032500" y="1270000"/>
              <a:ext cx="1079500" cy="317500"/>
            </a:xfrm>
            <a:prstGeom prst="rect">
              <a:avLst/>
            </a:prstGeom>
            <a:solidFill>
              <a:schemeClr val="accent1">
                <a:alpha val="0"/>
              </a:schemeClr>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19" name="PercentLabel4"/>
            <p:cNvSpPr/>
            <p:nvPr userDrawn="1"/>
          </p:nvSpPr>
          <p:spPr>
            <a:xfrm>
              <a:off x="7620000" y="1270000"/>
              <a:ext cx="1079500" cy="317500"/>
            </a:xfrm>
            <a:prstGeom prst="rect">
              <a:avLst/>
            </a:prstGeom>
            <a:solidFill>
              <a:schemeClr val="accent1">
                <a:alpha val="0"/>
              </a:schemeClr>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grpSp>
      <p:grpSp>
        <p:nvGrpSpPr>
          <p:cNvPr id="41" name="IncorrectBarGroup"/>
          <p:cNvGrpSpPr/>
          <p:nvPr userDrawn="1"/>
        </p:nvGrpSpPr>
        <p:grpSpPr>
          <a:xfrm>
            <a:off x="4445000" y="1905000"/>
            <a:ext cx="4254500" cy="3810000"/>
            <a:chOff x="4445000" y="1905000"/>
            <a:chExt cx="4254500" cy="3810000"/>
          </a:xfrm>
        </p:grpSpPr>
        <p:sp>
          <p:nvSpPr>
            <p:cNvPr id="12" name="IncorrectBar2"/>
            <p:cNvSpPr/>
            <p:nvPr userDrawn="1"/>
          </p:nvSpPr>
          <p:spPr>
            <a:xfrm>
              <a:off x="4445000" y="1905000"/>
              <a:ext cx="1079500" cy="3810000"/>
            </a:xfrm>
            <a:prstGeom prst="rect">
              <a:avLst/>
            </a:prstGeom>
            <a:solidFill>
              <a:srgbClr val="FF2222"/>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ncorrectBar3"/>
            <p:cNvSpPr/>
            <p:nvPr userDrawn="1"/>
          </p:nvSpPr>
          <p:spPr>
            <a:xfrm>
              <a:off x="6032500" y="1905000"/>
              <a:ext cx="1079500" cy="3810000"/>
            </a:xfrm>
            <a:prstGeom prst="rect">
              <a:avLst/>
            </a:prstGeom>
            <a:solidFill>
              <a:srgbClr val="FF2222"/>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ncorrectBar4"/>
            <p:cNvSpPr/>
            <p:nvPr userDrawn="1"/>
          </p:nvSpPr>
          <p:spPr>
            <a:xfrm>
              <a:off x="7620000" y="3175000"/>
              <a:ext cx="1079500" cy="2540000"/>
            </a:xfrm>
            <a:prstGeom prst="rect">
              <a:avLst/>
            </a:prstGeom>
            <a:solidFill>
              <a:srgbClr val="FF2222"/>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XLabelGroup"/>
          <p:cNvGrpSpPr/>
          <p:nvPr userDrawn="1"/>
        </p:nvGrpSpPr>
        <p:grpSpPr>
          <a:xfrm>
            <a:off x="1270000" y="5842000"/>
            <a:ext cx="7429500" cy="317500"/>
            <a:chOff x="1270000" y="5842000"/>
            <a:chExt cx="7429500" cy="317500"/>
          </a:xfrm>
        </p:grpSpPr>
        <p:sp>
          <p:nvSpPr>
            <p:cNvPr id="6" name="XValueLabel0"/>
            <p:cNvSpPr/>
            <p:nvPr userDrawn="1"/>
          </p:nvSpPr>
          <p:spPr>
            <a:xfrm>
              <a:off x="1270000" y="5842000"/>
              <a:ext cx="1079500" cy="317500"/>
            </a:xfrm>
            <a:prstGeom prst="rect">
              <a:avLst/>
            </a:prstGeom>
            <a:solidFill>
              <a:schemeClr val="accent1">
                <a:alpha val="0"/>
              </a:schemeClr>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A*</a:t>
              </a:r>
            </a:p>
          </p:txBody>
        </p:sp>
        <p:sp>
          <p:nvSpPr>
            <p:cNvPr id="9" name="XValueLabel1"/>
            <p:cNvSpPr/>
            <p:nvPr userDrawn="1"/>
          </p:nvSpPr>
          <p:spPr>
            <a:xfrm>
              <a:off x="2857500" y="5842000"/>
              <a:ext cx="1079500" cy="317500"/>
            </a:xfrm>
            <a:prstGeom prst="rect">
              <a:avLst/>
            </a:prstGeom>
            <a:solidFill>
              <a:schemeClr val="accent1">
                <a:alpha val="0"/>
              </a:schemeClr>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B*</a:t>
              </a:r>
            </a:p>
          </p:txBody>
        </p:sp>
        <p:sp>
          <p:nvSpPr>
            <p:cNvPr id="15" name="XValueLabel2"/>
            <p:cNvSpPr/>
            <p:nvPr userDrawn="1"/>
          </p:nvSpPr>
          <p:spPr>
            <a:xfrm>
              <a:off x="4445000" y="5842000"/>
              <a:ext cx="1079500" cy="317500"/>
            </a:xfrm>
            <a:prstGeom prst="rect">
              <a:avLst/>
            </a:prstGeom>
            <a:solidFill>
              <a:schemeClr val="accent1">
                <a:alpha val="0"/>
              </a:schemeClr>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C</a:t>
              </a:r>
            </a:p>
          </p:txBody>
        </p:sp>
        <p:sp>
          <p:nvSpPr>
            <p:cNvPr id="18" name="XValueLabel3"/>
            <p:cNvSpPr/>
            <p:nvPr userDrawn="1"/>
          </p:nvSpPr>
          <p:spPr>
            <a:xfrm>
              <a:off x="6032500" y="5842000"/>
              <a:ext cx="1079500" cy="317500"/>
            </a:xfrm>
            <a:prstGeom prst="rect">
              <a:avLst/>
            </a:prstGeom>
            <a:solidFill>
              <a:schemeClr val="accent1">
                <a:alpha val="0"/>
              </a:schemeClr>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D</a:t>
              </a:r>
            </a:p>
          </p:txBody>
        </p:sp>
        <p:sp>
          <p:nvSpPr>
            <p:cNvPr id="21" name="XValueLabel4"/>
            <p:cNvSpPr/>
            <p:nvPr userDrawn="1"/>
          </p:nvSpPr>
          <p:spPr>
            <a:xfrm>
              <a:off x="7620000" y="5842000"/>
              <a:ext cx="1079500" cy="317500"/>
            </a:xfrm>
            <a:prstGeom prst="rect">
              <a:avLst/>
            </a:prstGeom>
            <a:solidFill>
              <a:schemeClr val="accent1">
                <a:alpha val="0"/>
              </a:schemeClr>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E</a:t>
              </a:r>
            </a:p>
          </p:txBody>
        </p:sp>
      </p:grpSp>
      <p:grpSp>
        <p:nvGrpSpPr>
          <p:cNvPr id="39" name="AxisLineGroup"/>
          <p:cNvGrpSpPr/>
          <p:nvPr userDrawn="1"/>
        </p:nvGrpSpPr>
        <p:grpSpPr>
          <a:xfrm>
            <a:off x="889000" y="1587500"/>
            <a:ext cx="8001000" cy="4127500"/>
            <a:chOff x="889000" y="1587500"/>
            <a:chExt cx="8001000" cy="4127500"/>
          </a:xfrm>
        </p:grpSpPr>
        <p:cxnSp>
          <p:nvCxnSpPr>
            <p:cNvPr id="24"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0"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2"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4"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7" name="YLabelGroup"/>
          <p:cNvGrpSpPr/>
          <p:nvPr userDrawn="1"/>
        </p:nvGrpSpPr>
        <p:grpSpPr>
          <a:xfrm>
            <a:off x="254000" y="1841500"/>
            <a:ext cx="762000" cy="3937000"/>
            <a:chOff x="254000" y="1841500"/>
            <a:chExt cx="762000" cy="3937000"/>
          </a:xfrm>
        </p:grpSpPr>
        <p:sp>
          <p:nvSpPr>
            <p:cNvPr id="27" name="YValueLabel0"/>
            <p:cNvSpPr/>
            <p:nvPr userDrawn="1"/>
          </p:nvSpPr>
          <p:spPr>
            <a:xfrm>
              <a:off x="254000" y="5651500"/>
              <a:ext cx="762000" cy="127000"/>
            </a:xfrm>
            <a:prstGeom prst="rect">
              <a:avLst/>
            </a:prstGeom>
            <a:solidFill>
              <a:schemeClr val="accent1">
                <a:alpha val="0"/>
              </a:schemeClr>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0</a:t>
              </a:r>
            </a:p>
          </p:txBody>
        </p:sp>
        <p:sp>
          <p:nvSpPr>
            <p:cNvPr id="31" name="YValueLabel1"/>
            <p:cNvSpPr/>
            <p:nvPr userDrawn="1"/>
          </p:nvSpPr>
          <p:spPr>
            <a:xfrm>
              <a:off x="254000" y="4381500"/>
              <a:ext cx="762000" cy="127000"/>
            </a:xfrm>
            <a:prstGeom prst="rect">
              <a:avLst/>
            </a:prstGeom>
            <a:solidFill>
              <a:schemeClr val="accent1">
                <a:alpha val="0"/>
              </a:schemeClr>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1</a:t>
              </a:r>
            </a:p>
          </p:txBody>
        </p:sp>
        <p:sp>
          <p:nvSpPr>
            <p:cNvPr id="33" name="YValueLabel2"/>
            <p:cNvSpPr/>
            <p:nvPr userDrawn="1"/>
          </p:nvSpPr>
          <p:spPr>
            <a:xfrm>
              <a:off x="254000" y="3111500"/>
              <a:ext cx="762000" cy="127000"/>
            </a:xfrm>
            <a:prstGeom prst="rect">
              <a:avLst/>
            </a:prstGeom>
            <a:solidFill>
              <a:schemeClr val="accent1">
                <a:alpha val="0"/>
              </a:schemeClr>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2</a:t>
              </a:r>
            </a:p>
          </p:txBody>
        </p:sp>
        <p:sp>
          <p:nvSpPr>
            <p:cNvPr id="35" name="YValueLabel3"/>
            <p:cNvSpPr/>
            <p:nvPr userDrawn="1"/>
          </p:nvSpPr>
          <p:spPr>
            <a:xfrm>
              <a:off x="254000" y="1841500"/>
              <a:ext cx="762000" cy="127000"/>
            </a:xfrm>
            <a:prstGeom prst="rect">
              <a:avLst/>
            </a:prstGeom>
            <a:solidFill>
              <a:schemeClr val="accent1">
                <a:alpha val="0"/>
              </a:schemeClr>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QuestionShape"/>
          <p:cNvSpPr/>
          <p:nvPr userDrawn="1"/>
        </p:nvSpPr>
        <p:spPr>
          <a:xfrm>
            <a:off x="127000" y="127000"/>
            <a:ext cx="8890000" cy="2857500"/>
          </a:xfrm>
          <a:prstGeom prst="rect">
            <a:avLst/>
          </a:prstGeom>
        </p:spPr>
        <p:txBody>
          <a:bodyPr vert="horz" anchor="b" anchorCtr="0">
            <a:normAutofit/>
          </a:bodyPr>
          <a:lstStyle/>
          <a:p>
            <a:pPr lvl="0">
              <a:spcBef>
                <a:spcPct val="0"/>
              </a:spcBef>
              <a:buNone/>
            </a:pPr>
            <a:r>
              <a:rPr kumimoji="0" lang="en-US" sz="3200">
                <a:solidFill>
                  <a:schemeClr val="tx2"/>
                </a:solidFill>
                <a:latin typeface="+mj-lt"/>
                <a:ea typeface="+mj-ea"/>
                <a:cs typeface="+mj-cs"/>
              </a:rPr>
              <a:t>iRespond Question Master</a:t>
            </a:r>
          </a:p>
        </p:txBody>
      </p:sp>
      <p:sp>
        <p:nvSpPr>
          <p:cNvPr id="4" name="AShape"/>
          <p:cNvSpPr/>
          <p:nvPr userDrawn="1"/>
        </p:nvSpPr>
        <p:spPr>
          <a:xfrm>
            <a:off x="127000" y="3111500"/>
            <a:ext cx="8890000" cy="711200"/>
          </a:xfrm>
          <a:prstGeom prst="rect">
            <a:avLst/>
          </a:prstGeom>
        </p:spPr>
        <p:txBody>
          <a:bodyPr vert="horz">
            <a:normAutofit/>
          </a:bodyPr>
          <a:lstStyle/>
          <a:p>
            <a:pPr marL="274320" lvl="0" indent="-274320" algn="l" defTabSz="914400" rtl="0" eaLnBrk="1" latinLnBrk="0" hangingPunct="1">
              <a:spcBef>
                <a:spcPts val="600"/>
              </a:spcBef>
              <a:buClr>
                <a:schemeClr val="accent1"/>
              </a:buClr>
              <a:buSzPct val="76000"/>
              <a:buFont typeface="Wingdings 3"/>
              <a:buNone/>
            </a:pPr>
            <a:r>
              <a:rPr kumimoji="0" lang="en-US" sz="2600">
                <a:solidFill>
                  <a:schemeClr val="tx1"/>
                </a:solidFill>
              </a:rPr>
              <a:t>A.) Response A</a:t>
            </a:r>
          </a:p>
        </p:txBody>
      </p:sp>
      <p:sp>
        <p:nvSpPr>
          <p:cNvPr id="5" name="BShape"/>
          <p:cNvSpPr/>
          <p:nvPr userDrawn="1"/>
        </p:nvSpPr>
        <p:spPr>
          <a:xfrm>
            <a:off x="127000" y="3835400"/>
            <a:ext cx="8890000" cy="711200"/>
          </a:xfrm>
          <a:prstGeom prst="rect">
            <a:avLst/>
          </a:prstGeom>
        </p:spPr>
        <p:txBody>
          <a:bodyPr vert="horz">
            <a:normAutofit/>
          </a:bodyPr>
          <a:lstStyle/>
          <a:p>
            <a:pPr marL="274320" lvl="0" indent="-274320" algn="l" defTabSz="914400" rtl="0" eaLnBrk="1" latinLnBrk="0" hangingPunct="1">
              <a:spcBef>
                <a:spcPts val="600"/>
              </a:spcBef>
              <a:buClr>
                <a:schemeClr val="accent1"/>
              </a:buClr>
              <a:buSzPct val="76000"/>
              <a:buFont typeface="Wingdings 3"/>
              <a:buNone/>
            </a:pPr>
            <a:r>
              <a:rPr kumimoji="0" lang="en-US" sz="2600">
                <a:solidFill>
                  <a:schemeClr val="tx1"/>
                </a:solidFill>
              </a:rPr>
              <a:t>B.) Response B</a:t>
            </a:r>
          </a:p>
        </p:txBody>
      </p:sp>
      <p:sp>
        <p:nvSpPr>
          <p:cNvPr id="6" name="CShape"/>
          <p:cNvSpPr/>
          <p:nvPr userDrawn="1"/>
        </p:nvSpPr>
        <p:spPr>
          <a:xfrm>
            <a:off x="127000" y="4559300"/>
            <a:ext cx="8890000" cy="711200"/>
          </a:xfrm>
          <a:prstGeom prst="rect">
            <a:avLst/>
          </a:prstGeom>
        </p:spPr>
        <p:txBody>
          <a:bodyPr vert="horz">
            <a:normAutofit/>
          </a:bodyPr>
          <a:lstStyle/>
          <a:p>
            <a:pPr marL="274320" lvl="0" indent="-274320" algn="l" defTabSz="914400" rtl="0" eaLnBrk="1" latinLnBrk="0" hangingPunct="1">
              <a:spcBef>
                <a:spcPts val="600"/>
              </a:spcBef>
              <a:buClr>
                <a:schemeClr val="accent1"/>
              </a:buClr>
              <a:buSzPct val="76000"/>
              <a:buFont typeface="Wingdings 3"/>
              <a:buNone/>
            </a:pPr>
            <a:r>
              <a:rPr kumimoji="0" lang="en-US" sz="2600">
                <a:solidFill>
                  <a:schemeClr val="tx1"/>
                </a:solidFill>
              </a:rPr>
              <a:t>C.) Response C</a:t>
            </a:r>
          </a:p>
        </p:txBody>
      </p:sp>
      <p:sp>
        <p:nvSpPr>
          <p:cNvPr id="7" name="DShape"/>
          <p:cNvSpPr/>
          <p:nvPr userDrawn="1"/>
        </p:nvSpPr>
        <p:spPr>
          <a:xfrm>
            <a:off x="127000" y="5283200"/>
            <a:ext cx="8890000" cy="711200"/>
          </a:xfrm>
          <a:prstGeom prst="rect">
            <a:avLst/>
          </a:prstGeom>
        </p:spPr>
        <p:txBody>
          <a:bodyPr vert="horz">
            <a:normAutofit/>
          </a:bodyPr>
          <a:lstStyle/>
          <a:p>
            <a:pPr marL="274320" lvl="0" indent="-274320" algn="l" defTabSz="914400" rtl="0" eaLnBrk="1" latinLnBrk="0" hangingPunct="1">
              <a:spcBef>
                <a:spcPts val="600"/>
              </a:spcBef>
              <a:buClr>
                <a:schemeClr val="accent1"/>
              </a:buClr>
              <a:buSzPct val="76000"/>
              <a:buFont typeface="Wingdings 3"/>
              <a:buNone/>
            </a:pPr>
            <a:r>
              <a:rPr kumimoji="0" lang="en-US" sz="2600">
                <a:solidFill>
                  <a:schemeClr val="tx1"/>
                </a:solidFill>
              </a:rPr>
              <a:t>D.) Response D</a:t>
            </a:r>
          </a:p>
        </p:txBody>
      </p:sp>
      <p:sp>
        <p:nvSpPr>
          <p:cNvPr id="8" name="EShape"/>
          <p:cNvSpPr/>
          <p:nvPr userDrawn="1"/>
        </p:nvSpPr>
        <p:spPr>
          <a:xfrm>
            <a:off x="127000" y="6007100"/>
            <a:ext cx="8890000" cy="711200"/>
          </a:xfrm>
          <a:prstGeom prst="rect">
            <a:avLst/>
          </a:prstGeom>
        </p:spPr>
        <p:txBody>
          <a:bodyPr vert="horz">
            <a:normAutofit/>
          </a:bodyPr>
          <a:lstStyle/>
          <a:p>
            <a:pPr marL="274320" lvl="0" indent="-274320" algn="l" defTabSz="914400" rtl="0" eaLnBrk="1" latinLnBrk="0" hangingPunct="1">
              <a:spcBef>
                <a:spcPts val="600"/>
              </a:spcBef>
              <a:buClr>
                <a:schemeClr val="accent1"/>
              </a:buClr>
              <a:buSzPct val="76000"/>
              <a:buFont typeface="Wingdings 3"/>
              <a:buNone/>
            </a:pPr>
            <a:r>
              <a:rPr kumimoji="0" lang="en-US" sz="2600">
                <a:solidFill>
                  <a:schemeClr val="tx1"/>
                </a:solidFill>
              </a:rPr>
              <a:t>E.) Response E</a:t>
            </a:r>
          </a:p>
        </p:txBody>
      </p:sp>
      <p:sp>
        <p:nvSpPr>
          <p:cNvPr id="9" name="Percent"/>
          <p:cNvSpPr/>
          <p:nvPr userDrawn="1"/>
        </p:nvSpPr>
        <p:spPr>
          <a:xfrm>
            <a:off x="6350000" y="254000"/>
            <a:ext cx="2540000" cy="508000"/>
          </a:xfrm>
          <a:prstGeom prst="rect">
            <a:avLst/>
          </a:prstGeom>
          <a:solidFill>
            <a:schemeClr val="accent1">
              <a:alpha val="0"/>
            </a:schemeClr>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rgbClr val="000000"/>
                </a:solidFill>
              </a:rPr>
              <a:t>Percent Complete 100%</a:t>
            </a:r>
          </a:p>
        </p:txBody>
      </p:sp>
      <p:sp>
        <p:nvSpPr>
          <p:cNvPr id="11" name="Timer"/>
          <p:cNvSpPr/>
          <p:nvPr userDrawn="1"/>
        </p:nvSpPr>
        <p:spPr>
          <a:xfrm>
            <a:off x="254000" y="254000"/>
            <a:ext cx="2540000" cy="508000"/>
          </a:xfrm>
          <a:prstGeom prst="rect">
            <a:avLst/>
          </a:prstGeom>
          <a:solidFill>
            <a:schemeClr val="accent1">
              <a:alpha val="0"/>
            </a:schemeClr>
          </a:solidFill>
          <a:ln w="55000" cap="flat" cmpd="thickThin" algn="ctr">
            <a:noFill/>
            <a:prstDash val="solid"/>
          </a:ln>
          <a:effectLst/>
          <a:extLst>
            <a:ext uri="{91240B29-F687-4F45-9708-019B960494DF}">
              <a14:hiddenLine xmlns:a14="http://schemas.microsoft.com/office/drawing/2010/main" w="55000" cap="flat" cmpd="thickThin"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9.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04900"/>
          </a:xfrm>
        </p:spPr>
        <p:txBody>
          <a:bodyPr>
            <a:noAutofit/>
          </a:bodyPr>
          <a:lstStyle/>
          <a:p>
            <a:pPr algn="ctr"/>
            <a:r>
              <a:rPr lang="en-US" sz="8000" b="1" dirty="0">
                <a:solidFill>
                  <a:schemeClr val="tx2">
                    <a:lumMod val="50000"/>
                  </a:schemeClr>
                </a:solidFill>
                <a:effectLst>
                  <a:outerShdw blurRad="38100" dist="38100" dir="2700000" algn="tl">
                    <a:srgbClr val="000000">
                      <a:alpha val="43137"/>
                    </a:srgbClr>
                  </a:outerShdw>
                </a:effectLst>
              </a:rPr>
              <a:t>Warm up</a:t>
            </a:r>
          </a:p>
        </p:txBody>
      </p:sp>
      <p:sp>
        <p:nvSpPr>
          <p:cNvPr id="3" name="Text Box 9"/>
          <p:cNvSpPr txBox="1">
            <a:spLocks noChangeArrowheads="1"/>
          </p:cNvSpPr>
          <p:nvPr/>
        </p:nvSpPr>
        <p:spPr bwMode="auto">
          <a:xfrm>
            <a:off x="228600" y="1066800"/>
            <a:ext cx="8839200" cy="1384995"/>
          </a:xfrm>
          <a:prstGeom prst="rect">
            <a:avLst/>
          </a:prstGeom>
          <a:noFill/>
          <a:ln w="9525">
            <a:noFill/>
            <a:miter lim="800000"/>
            <a:headEnd/>
            <a:tailEnd/>
          </a:ln>
          <a:effectLst/>
        </p:spPr>
        <p:txBody>
          <a:bodyPr wrap="square">
            <a:spAutoFit/>
          </a:bodyPr>
          <a:lstStyle/>
          <a:p>
            <a:pPr marL="457200" indent="-457200">
              <a:spcBef>
                <a:spcPct val="50000"/>
              </a:spcBef>
            </a:pPr>
            <a:endParaRPr lang="en-US" sz="3600" b="1" baseline="0" dirty="0"/>
          </a:p>
          <a:p>
            <a:pPr marL="457200" indent="-457200">
              <a:spcBef>
                <a:spcPct val="50000"/>
              </a:spcBef>
            </a:pPr>
            <a:r>
              <a:rPr lang="en-US" sz="3200" b="1" dirty="0">
                <a:latin typeface="Century Gothic" panose="020B0502020202020204" pitchFamily="34" charset="0"/>
              </a:rPr>
              <a:t>Find the line of best fit for the following data:</a:t>
            </a:r>
            <a:endParaRPr lang="en-US" sz="3200" b="1" baseline="0" dirty="0">
              <a:latin typeface="Century Gothic" panose="020B0502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029502364"/>
              </p:ext>
            </p:extLst>
          </p:nvPr>
        </p:nvGraphicFramePr>
        <p:xfrm>
          <a:off x="533400" y="2915920"/>
          <a:ext cx="8001000" cy="1732280"/>
        </p:xfrm>
        <a:graphic>
          <a:graphicData uri="http://schemas.openxmlformats.org/drawingml/2006/table">
            <a:tbl>
              <a:tblPr firstRow="1" bandRow="1">
                <a:tableStyleId>{5C22544A-7EE6-4342-B048-85BDC9FD1C3A}</a:tableStyleId>
              </a:tblPr>
              <a:tblGrid>
                <a:gridCol w="1333500">
                  <a:extLst>
                    <a:ext uri="{9D8B030D-6E8A-4147-A177-3AD203B41FA5}">
                      <a16:colId xmlns:a16="http://schemas.microsoft.com/office/drawing/2014/main" val="20000"/>
                    </a:ext>
                  </a:extLst>
                </a:gridCol>
                <a:gridCol w="1333500">
                  <a:extLst>
                    <a:ext uri="{9D8B030D-6E8A-4147-A177-3AD203B41FA5}">
                      <a16:colId xmlns:a16="http://schemas.microsoft.com/office/drawing/2014/main" val="20001"/>
                    </a:ext>
                  </a:extLst>
                </a:gridCol>
                <a:gridCol w="1333500">
                  <a:extLst>
                    <a:ext uri="{9D8B030D-6E8A-4147-A177-3AD203B41FA5}">
                      <a16:colId xmlns:a16="http://schemas.microsoft.com/office/drawing/2014/main" val="20002"/>
                    </a:ext>
                  </a:extLst>
                </a:gridCol>
                <a:gridCol w="1333500">
                  <a:extLst>
                    <a:ext uri="{9D8B030D-6E8A-4147-A177-3AD203B41FA5}">
                      <a16:colId xmlns:a16="http://schemas.microsoft.com/office/drawing/2014/main" val="20003"/>
                    </a:ext>
                  </a:extLst>
                </a:gridCol>
                <a:gridCol w="1333500">
                  <a:extLst>
                    <a:ext uri="{9D8B030D-6E8A-4147-A177-3AD203B41FA5}">
                      <a16:colId xmlns:a16="http://schemas.microsoft.com/office/drawing/2014/main" val="20004"/>
                    </a:ext>
                  </a:extLst>
                </a:gridCol>
                <a:gridCol w="1333500">
                  <a:extLst>
                    <a:ext uri="{9D8B030D-6E8A-4147-A177-3AD203B41FA5}">
                      <a16:colId xmlns:a16="http://schemas.microsoft.com/office/drawing/2014/main" val="20005"/>
                    </a:ext>
                  </a:extLst>
                </a:gridCol>
              </a:tblGrid>
              <a:tr h="866140">
                <a:tc>
                  <a:txBody>
                    <a:bodyPr/>
                    <a:lstStyle/>
                    <a:p>
                      <a:pPr algn="ctr"/>
                      <a:r>
                        <a:rPr lang="en-US" sz="4400" b="1" dirty="0">
                          <a:solidFill>
                            <a:schemeClr val="bg1"/>
                          </a:solidFill>
                        </a:rPr>
                        <a:t>x</a:t>
                      </a:r>
                    </a:p>
                  </a:txBody>
                  <a:tcPr/>
                </a:tc>
                <a:tc>
                  <a:txBody>
                    <a:bodyPr/>
                    <a:lstStyle/>
                    <a:p>
                      <a:pPr algn="ctr"/>
                      <a:r>
                        <a:rPr lang="en-US" sz="4400" b="1" dirty="0">
                          <a:solidFill>
                            <a:sysClr val="windowText" lastClr="000000"/>
                          </a:solidFill>
                        </a:rPr>
                        <a:t>1</a:t>
                      </a:r>
                    </a:p>
                  </a:txBody>
                  <a:tcPr>
                    <a:solidFill>
                      <a:schemeClr val="accent1">
                        <a:lumMod val="20000"/>
                        <a:lumOff val="80000"/>
                      </a:schemeClr>
                    </a:solidFill>
                  </a:tcPr>
                </a:tc>
                <a:tc>
                  <a:txBody>
                    <a:bodyPr/>
                    <a:lstStyle/>
                    <a:p>
                      <a:pPr algn="ctr"/>
                      <a:r>
                        <a:rPr lang="en-US" sz="4400" b="1" dirty="0">
                          <a:solidFill>
                            <a:sysClr val="windowText" lastClr="000000"/>
                          </a:solidFill>
                        </a:rPr>
                        <a:t>2</a:t>
                      </a:r>
                    </a:p>
                  </a:txBody>
                  <a:tcPr>
                    <a:solidFill>
                      <a:schemeClr val="accent1">
                        <a:lumMod val="20000"/>
                        <a:lumOff val="80000"/>
                      </a:schemeClr>
                    </a:solidFill>
                  </a:tcPr>
                </a:tc>
                <a:tc>
                  <a:txBody>
                    <a:bodyPr/>
                    <a:lstStyle/>
                    <a:p>
                      <a:pPr algn="ctr"/>
                      <a:r>
                        <a:rPr lang="en-US" sz="4400" b="1" dirty="0">
                          <a:solidFill>
                            <a:sysClr val="windowText" lastClr="000000"/>
                          </a:solidFill>
                        </a:rPr>
                        <a:t>3</a:t>
                      </a:r>
                    </a:p>
                  </a:txBody>
                  <a:tcPr>
                    <a:solidFill>
                      <a:schemeClr val="accent1">
                        <a:lumMod val="20000"/>
                        <a:lumOff val="80000"/>
                      </a:schemeClr>
                    </a:solidFill>
                  </a:tcPr>
                </a:tc>
                <a:tc>
                  <a:txBody>
                    <a:bodyPr/>
                    <a:lstStyle/>
                    <a:p>
                      <a:pPr algn="ctr"/>
                      <a:r>
                        <a:rPr lang="en-US" sz="4400" b="1" dirty="0">
                          <a:solidFill>
                            <a:sysClr val="windowText" lastClr="000000"/>
                          </a:solidFill>
                        </a:rPr>
                        <a:t>4</a:t>
                      </a:r>
                    </a:p>
                  </a:txBody>
                  <a:tcPr>
                    <a:solidFill>
                      <a:schemeClr val="accent1">
                        <a:lumMod val="20000"/>
                        <a:lumOff val="80000"/>
                      </a:schemeClr>
                    </a:solidFill>
                  </a:tcPr>
                </a:tc>
                <a:tc>
                  <a:txBody>
                    <a:bodyPr/>
                    <a:lstStyle/>
                    <a:p>
                      <a:pPr algn="ctr"/>
                      <a:r>
                        <a:rPr lang="en-US" sz="4400" b="1" dirty="0">
                          <a:solidFill>
                            <a:sysClr val="windowText" lastClr="000000"/>
                          </a:solidFill>
                        </a:rPr>
                        <a:t>5</a:t>
                      </a:r>
                    </a:p>
                  </a:txBody>
                  <a:tcPr>
                    <a:solidFill>
                      <a:schemeClr val="accent1">
                        <a:lumMod val="20000"/>
                        <a:lumOff val="80000"/>
                      </a:schemeClr>
                    </a:solidFill>
                  </a:tcPr>
                </a:tc>
                <a:extLst>
                  <a:ext uri="{0D108BD9-81ED-4DB2-BD59-A6C34878D82A}">
                    <a16:rowId xmlns:a16="http://schemas.microsoft.com/office/drawing/2014/main" val="10000"/>
                  </a:ext>
                </a:extLst>
              </a:tr>
              <a:tr h="866140">
                <a:tc>
                  <a:txBody>
                    <a:bodyPr/>
                    <a:lstStyle/>
                    <a:p>
                      <a:pPr algn="ctr"/>
                      <a:r>
                        <a:rPr lang="en-US" sz="4400" b="1" dirty="0">
                          <a:solidFill>
                            <a:schemeClr val="bg1"/>
                          </a:solidFill>
                        </a:rPr>
                        <a:t>y</a:t>
                      </a:r>
                    </a:p>
                  </a:txBody>
                  <a:tcPr>
                    <a:solidFill>
                      <a:schemeClr val="accent1"/>
                    </a:solidFill>
                  </a:tcPr>
                </a:tc>
                <a:tc>
                  <a:txBody>
                    <a:bodyPr/>
                    <a:lstStyle/>
                    <a:p>
                      <a:pPr algn="ctr"/>
                      <a:r>
                        <a:rPr lang="en-US" sz="4400" b="1" dirty="0">
                          <a:solidFill>
                            <a:sysClr val="windowText" lastClr="000000"/>
                          </a:solidFill>
                        </a:rPr>
                        <a:t>3</a:t>
                      </a:r>
                    </a:p>
                  </a:txBody>
                  <a:tcPr>
                    <a:solidFill>
                      <a:schemeClr val="accent1">
                        <a:lumMod val="20000"/>
                        <a:lumOff val="80000"/>
                      </a:schemeClr>
                    </a:solidFill>
                  </a:tcPr>
                </a:tc>
                <a:tc>
                  <a:txBody>
                    <a:bodyPr/>
                    <a:lstStyle/>
                    <a:p>
                      <a:pPr algn="ctr"/>
                      <a:r>
                        <a:rPr lang="en-US" sz="4400" b="1" dirty="0">
                          <a:solidFill>
                            <a:sysClr val="windowText" lastClr="000000"/>
                          </a:solidFill>
                        </a:rPr>
                        <a:t>7</a:t>
                      </a:r>
                    </a:p>
                  </a:txBody>
                  <a:tcPr>
                    <a:solidFill>
                      <a:schemeClr val="accent1">
                        <a:lumMod val="20000"/>
                        <a:lumOff val="80000"/>
                      </a:schemeClr>
                    </a:solidFill>
                  </a:tcPr>
                </a:tc>
                <a:tc>
                  <a:txBody>
                    <a:bodyPr/>
                    <a:lstStyle/>
                    <a:p>
                      <a:pPr algn="ctr"/>
                      <a:r>
                        <a:rPr lang="en-US" sz="4400" b="1" dirty="0">
                          <a:solidFill>
                            <a:sysClr val="windowText" lastClr="000000"/>
                          </a:solidFill>
                        </a:rPr>
                        <a:t>11</a:t>
                      </a:r>
                    </a:p>
                  </a:txBody>
                  <a:tcPr>
                    <a:solidFill>
                      <a:schemeClr val="accent1">
                        <a:lumMod val="20000"/>
                        <a:lumOff val="80000"/>
                      </a:schemeClr>
                    </a:solidFill>
                  </a:tcPr>
                </a:tc>
                <a:tc>
                  <a:txBody>
                    <a:bodyPr/>
                    <a:lstStyle/>
                    <a:p>
                      <a:pPr algn="ctr"/>
                      <a:r>
                        <a:rPr lang="en-US" sz="4400" b="1" dirty="0">
                          <a:solidFill>
                            <a:sysClr val="windowText" lastClr="000000"/>
                          </a:solidFill>
                        </a:rPr>
                        <a:t>11</a:t>
                      </a:r>
                    </a:p>
                  </a:txBody>
                  <a:tcPr>
                    <a:solidFill>
                      <a:schemeClr val="accent1">
                        <a:lumMod val="20000"/>
                        <a:lumOff val="80000"/>
                      </a:schemeClr>
                    </a:solidFill>
                  </a:tcPr>
                </a:tc>
                <a:tc>
                  <a:txBody>
                    <a:bodyPr/>
                    <a:lstStyle/>
                    <a:p>
                      <a:pPr algn="ctr"/>
                      <a:r>
                        <a:rPr lang="en-US" sz="4400" b="1" dirty="0">
                          <a:solidFill>
                            <a:sysClr val="windowText" lastClr="000000"/>
                          </a:solidFill>
                        </a:rPr>
                        <a:t>15</a:t>
                      </a:r>
                    </a:p>
                  </a:txBody>
                  <a:tcP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Q7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 Box 9"/>
          <p:cNvSpPr txBox="1">
            <a:spLocks noChangeArrowheads="1"/>
          </p:cNvSpPr>
          <p:nvPr/>
        </p:nvSpPr>
        <p:spPr bwMode="auto">
          <a:xfrm>
            <a:off x="685800" y="5257800"/>
            <a:ext cx="8229600" cy="1200329"/>
          </a:xfrm>
          <a:prstGeom prst="rect">
            <a:avLst/>
          </a:prstGeom>
          <a:noFill/>
          <a:ln w="9525">
            <a:noFill/>
            <a:miter lim="800000"/>
            <a:headEnd/>
            <a:tailEnd/>
          </a:ln>
          <a:effectLst/>
        </p:spPr>
        <p:txBody>
          <a:bodyPr wrap="square">
            <a:spAutoFit/>
          </a:bodyPr>
          <a:lstStyle/>
          <a:p>
            <a:pPr marL="57150" indent="-57150">
              <a:spcBef>
                <a:spcPct val="50000"/>
              </a:spcBef>
            </a:pPr>
            <a:r>
              <a:rPr lang="en-US" sz="3600" b="1" dirty="0">
                <a:solidFill>
                  <a:schemeClr val="bg1">
                    <a:lumMod val="95000"/>
                    <a:lumOff val="5000"/>
                  </a:schemeClr>
                </a:solidFill>
              </a:rPr>
              <a:t>What is the probability that a person likes golf given they are 26-35 year old?</a:t>
            </a:r>
            <a:endParaRPr lang="en-US" sz="3600" b="1" baseline="0" dirty="0">
              <a:solidFill>
                <a:schemeClr val="bg1">
                  <a:lumMod val="95000"/>
                  <a:lumOff val="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635790898"/>
              </p:ext>
            </p:extLst>
          </p:nvPr>
        </p:nvGraphicFramePr>
        <p:xfrm>
          <a:off x="1524000" y="1605280"/>
          <a:ext cx="6172200" cy="3423920"/>
        </p:xfrm>
        <a:graphic>
          <a:graphicData uri="http://schemas.openxmlformats.org/drawingml/2006/table">
            <a:tbl>
              <a:tblPr firstRow="1" bandRow="1">
                <a:tableStyleId>{5C22544A-7EE6-4342-B048-85BDC9FD1C3A}</a:tableStyleId>
              </a:tblPr>
              <a:tblGrid>
                <a:gridCol w="1234440">
                  <a:extLst>
                    <a:ext uri="{9D8B030D-6E8A-4147-A177-3AD203B41FA5}">
                      <a16:colId xmlns:a16="http://schemas.microsoft.com/office/drawing/2014/main" val="20000"/>
                    </a:ext>
                  </a:extLst>
                </a:gridCol>
                <a:gridCol w="1234440">
                  <a:extLst>
                    <a:ext uri="{9D8B030D-6E8A-4147-A177-3AD203B41FA5}">
                      <a16:colId xmlns:a16="http://schemas.microsoft.com/office/drawing/2014/main" val="20001"/>
                    </a:ext>
                  </a:extLst>
                </a:gridCol>
                <a:gridCol w="1234440">
                  <a:extLst>
                    <a:ext uri="{9D8B030D-6E8A-4147-A177-3AD203B41FA5}">
                      <a16:colId xmlns:a16="http://schemas.microsoft.com/office/drawing/2014/main" val="20002"/>
                    </a:ext>
                  </a:extLst>
                </a:gridCol>
                <a:gridCol w="1234440">
                  <a:extLst>
                    <a:ext uri="{9D8B030D-6E8A-4147-A177-3AD203B41FA5}">
                      <a16:colId xmlns:a16="http://schemas.microsoft.com/office/drawing/2014/main" val="20003"/>
                    </a:ext>
                  </a:extLst>
                </a:gridCol>
                <a:gridCol w="1234440">
                  <a:extLst>
                    <a:ext uri="{9D8B030D-6E8A-4147-A177-3AD203B41FA5}">
                      <a16:colId xmlns:a16="http://schemas.microsoft.com/office/drawing/2014/main" val="20004"/>
                    </a:ext>
                  </a:extLst>
                </a:gridCol>
              </a:tblGrid>
              <a:tr h="680720">
                <a:tc>
                  <a:txBody>
                    <a:bodyPr/>
                    <a:lstStyle/>
                    <a:p>
                      <a:pPr algn="ctr"/>
                      <a:endParaRPr lang="en-US" sz="2000" b="1" dirty="0"/>
                    </a:p>
                  </a:txBody>
                  <a:tcPr/>
                </a:tc>
                <a:tc>
                  <a:txBody>
                    <a:bodyPr/>
                    <a:lstStyle/>
                    <a:p>
                      <a:pPr algn="ctr"/>
                      <a:r>
                        <a:rPr lang="en-US" sz="2000" b="1" dirty="0"/>
                        <a:t>Surfing</a:t>
                      </a:r>
                    </a:p>
                  </a:txBody>
                  <a:tcPr/>
                </a:tc>
                <a:tc>
                  <a:txBody>
                    <a:bodyPr/>
                    <a:lstStyle/>
                    <a:p>
                      <a:pPr algn="ctr"/>
                      <a:r>
                        <a:rPr lang="en-US" sz="2000" b="1" dirty="0"/>
                        <a:t>Golf</a:t>
                      </a:r>
                    </a:p>
                  </a:txBody>
                  <a:tcPr/>
                </a:tc>
                <a:tc>
                  <a:txBody>
                    <a:bodyPr/>
                    <a:lstStyle/>
                    <a:p>
                      <a:pPr algn="ctr"/>
                      <a:r>
                        <a:rPr lang="en-US" sz="2000" b="1" dirty="0"/>
                        <a:t>Napping</a:t>
                      </a:r>
                    </a:p>
                  </a:txBody>
                  <a:tcPr/>
                </a:tc>
                <a:tc>
                  <a:txBody>
                    <a:bodyPr/>
                    <a:lstStyle/>
                    <a:p>
                      <a:pPr algn="ctr"/>
                      <a:r>
                        <a:rPr lang="en-US" sz="2000" b="1" dirty="0"/>
                        <a:t>Total</a:t>
                      </a:r>
                    </a:p>
                  </a:txBody>
                  <a:tcPr/>
                </a:tc>
                <a:extLst>
                  <a:ext uri="{0D108BD9-81ED-4DB2-BD59-A6C34878D82A}">
                    <a16:rowId xmlns:a16="http://schemas.microsoft.com/office/drawing/2014/main" val="10000"/>
                  </a:ext>
                </a:extLst>
              </a:tr>
              <a:tr h="680720">
                <a:tc>
                  <a:txBody>
                    <a:bodyPr/>
                    <a:lstStyle/>
                    <a:p>
                      <a:pPr algn="ctr"/>
                      <a:r>
                        <a:rPr lang="en-US" sz="2000" b="1" dirty="0"/>
                        <a:t>16-25</a:t>
                      </a:r>
                      <a:r>
                        <a:rPr lang="en-US" sz="2000" b="1" baseline="0" dirty="0"/>
                        <a:t> years old</a:t>
                      </a:r>
                      <a:endParaRPr lang="en-US" sz="2000" b="1" dirty="0"/>
                    </a:p>
                  </a:txBody>
                  <a:tcPr/>
                </a:tc>
                <a:tc>
                  <a:txBody>
                    <a:bodyPr/>
                    <a:lstStyle/>
                    <a:p>
                      <a:pPr algn="ctr"/>
                      <a:r>
                        <a:rPr lang="en-US" sz="2000" b="1" dirty="0"/>
                        <a:t>24</a:t>
                      </a:r>
                    </a:p>
                  </a:txBody>
                  <a:tcPr/>
                </a:tc>
                <a:tc>
                  <a:txBody>
                    <a:bodyPr/>
                    <a:lstStyle/>
                    <a:p>
                      <a:pPr algn="ctr"/>
                      <a:r>
                        <a:rPr lang="en-US" sz="2000" b="1" dirty="0"/>
                        <a:t>10</a:t>
                      </a:r>
                    </a:p>
                  </a:txBody>
                  <a:tcPr/>
                </a:tc>
                <a:tc>
                  <a:txBody>
                    <a:bodyPr/>
                    <a:lstStyle/>
                    <a:p>
                      <a:pPr algn="ctr"/>
                      <a:r>
                        <a:rPr lang="en-US" sz="2000" b="1" dirty="0"/>
                        <a:t>14</a:t>
                      </a:r>
                    </a:p>
                  </a:txBody>
                  <a:tcPr/>
                </a:tc>
                <a:tc>
                  <a:txBody>
                    <a:bodyPr/>
                    <a:lstStyle/>
                    <a:p>
                      <a:pPr algn="ctr"/>
                      <a:endParaRPr lang="en-US" sz="2000" b="1"/>
                    </a:p>
                  </a:txBody>
                  <a:tcPr/>
                </a:tc>
                <a:extLst>
                  <a:ext uri="{0D108BD9-81ED-4DB2-BD59-A6C34878D82A}">
                    <a16:rowId xmlns:a16="http://schemas.microsoft.com/office/drawing/2014/main" val="10001"/>
                  </a:ext>
                </a:extLst>
              </a:tr>
              <a:tr h="680720">
                <a:tc>
                  <a:txBody>
                    <a:bodyPr/>
                    <a:lstStyle/>
                    <a:p>
                      <a:pPr algn="ctr"/>
                      <a:r>
                        <a:rPr lang="en-US" sz="2000" b="1" dirty="0"/>
                        <a:t>26-35</a:t>
                      </a:r>
                    </a:p>
                  </a:txBody>
                  <a:tcPr/>
                </a:tc>
                <a:tc>
                  <a:txBody>
                    <a:bodyPr/>
                    <a:lstStyle/>
                    <a:p>
                      <a:pPr algn="ctr"/>
                      <a:r>
                        <a:rPr lang="en-US" sz="2000" b="1" dirty="0"/>
                        <a:t>13</a:t>
                      </a:r>
                    </a:p>
                  </a:txBody>
                  <a:tcPr/>
                </a:tc>
                <a:tc>
                  <a:txBody>
                    <a:bodyPr/>
                    <a:lstStyle/>
                    <a:p>
                      <a:pPr algn="ctr"/>
                      <a:r>
                        <a:rPr lang="en-US" sz="2000" b="1" dirty="0"/>
                        <a:t>12</a:t>
                      </a:r>
                    </a:p>
                  </a:txBody>
                  <a:tcPr/>
                </a:tc>
                <a:tc>
                  <a:txBody>
                    <a:bodyPr/>
                    <a:lstStyle/>
                    <a:p>
                      <a:pPr algn="ctr"/>
                      <a:r>
                        <a:rPr lang="en-US" sz="2000" b="1" dirty="0"/>
                        <a:t>4</a:t>
                      </a:r>
                    </a:p>
                  </a:txBody>
                  <a:tcPr/>
                </a:tc>
                <a:tc>
                  <a:txBody>
                    <a:bodyPr/>
                    <a:lstStyle/>
                    <a:p>
                      <a:pPr algn="ctr"/>
                      <a:endParaRPr lang="en-US" sz="2000" b="1"/>
                    </a:p>
                  </a:txBody>
                  <a:tcPr/>
                </a:tc>
                <a:extLst>
                  <a:ext uri="{0D108BD9-81ED-4DB2-BD59-A6C34878D82A}">
                    <a16:rowId xmlns:a16="http://schemas.microsoft.com/office/drawing/2014/main" val="10002"/>
                  </a:ext>
                </a:extLst>
              </a:tr>
              <a:tr h="680720">
                <a:tc>
                  <a:txBody>
                    <a:bodyPr/>
                    <a:lstStyle/>
                    <a:p>
                      <a:pPr algn="ctr"/>
                      <a:r>
                        <a:rPr lang="en-US" sz="2000" b="1" dirty="0"/>
                        <a:t>36-45</a:t>
                      </a:r>
                    </a:p>
                  </a:txBody>
                  <a:tcPr/>
                </a:tc>
                <a:tc>
                  <a:txBody>
                    <a:bodyPr/>
                    <a:lstStyle/>
                    <a:p>
                      <a:pPr algn="ctr"/>
                      <a:r>
                        <a:rPr lang="en-US" sz="2000" b="1" dirty="0"/>
                        <a:t>6</a:t>
                      </a:r>
                    </a:p>
                  </a:txBody>
                  <a:tcPr/>
                </a:tc>
                <a:tc>
                  <a:txBody>
                    <a:bodyPr/>
                    <a:lstStyle/>
                    <a:p>
                      <a:pPr algn="ctr"/>
                      <a:r>
                        <a:rPr lang="en-US" sz="2000" b="1" dirty="0"/>
                        <a:t>14</a:t>
                      </a:r>
                    </a:p>
                  </a:txBody>
                  <a:tcPr/>
                </a:tc>
                <a:tc>
                  <a:txBody>
                    <a:bodyPr/>
                    <a:lstStyle/>
                    <a:p>
                      <a:pPr algn="ctr"/>
                      <a:r>
                        <a:rPr lang="en-US" sz="2000" b="1" dirty="0"/>
                        <a:t>3</a:t>
                      </a:r>
                    </a:p>
                  </a:txBody>
                  <a:tcPr/>
                </a:tc>
                <a:tc>
                  <a:txBody>
                    <a:bodyPr/>
                    <a:lstStyle/>
                    <a:p>
                      <a:pPr algn="ctr"/>
                      <a:endParaRPr lang="en-US" sz="2000" b="1"/>
                    </a:p>
                  </a:txBody>
                  <a:tcPr/>
                </a:tc>
                <a:extLst>
                  <a:ext uri="{0D108BD9-81ED-4DB2-BD59-A6C34878D82A}">
                    <a16:rowId xmlns:a16="http://schemas.microsoft.com/office/drawing/2014/main" val="10003"/>
                  </a:ext>
                </a:extLst>
              </a:tr>
              <a:tr h="680720">
                <a:tc>
                  <a:txBody>
                    <a:bodyPr/>
                    <a:lstStyle/>
                    <a:p>
                      <a:pPr algn="ctr"/>
                      <a:r>
                        <a:rPr lang="en-US" sz="2000" b="1" dirty="0"/>
                        <a:t>Total</a:t>
                      </a:r>
                    </a:p>
                  </a:txBody>
                  <a:tcPr/>
                </a:tc>
                <a:tc>
                  <a:txBody>
                    <a:bodyPr/>
                    <a:lstStyle/>
                    <a:p>
                      <a:pPr algn="ctr"/>
                      <a:endParaRPr lang="en-US" sz="2000" b="1" dirty="0"/>
                    </a:p>
                  </a:txBody>
                  <a:tcPr/>
                </a:tc>
                <a:tc>
                  <a:txBody>
                    <a:bodyPr/>
                    <a:lstStyle/>
                    <a:p>
                      <a:pPr algn="ctr"/>
                      <a:endParaRPr lang="en-US" sz="2000" b="1"/>
                    </a:p>
                  </a:txBody>
                  <a:tcPr/>
                </a:tc>
                <a:tc>
                  <a:txBody>
                    <a:bodyPr/>
                    <a:lstStyle/>
                    <a:p>
                      <a:pPr algn="ctr"/>
                      <a:endParaRPr lang="en-US" sz="2000" b="1" dirty="0"/>
                    </a:p>
                  </a:txBody>
                  <a:tcPr/>
                </a:tc>
                <a:tc>
                  <a:txBody>
                    <a:bodyPr/>
                    <a:lstStyle/>
                    <a:p>
                      <a:pPr algn="ctr"/>
                      <a:endParaRPr lang="en-US" sz="2000" b="1"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98013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Q8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 Box 9"/>
          <p:cNvSpPr txBox="1">
            <a:spLocks noChangeArrowheads="1"/>
          </p:cNvSpPr>
          <p:nvPr/>
        </p:nvSpPr>
        <p:spPr bwMode="auto">
          <a:xfrm>
            <a:off x="533400" y="5257800"/>
            <a:ext cx="8229600" cy="1200329"/>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bg1">
                    <a:lumMod val="95000"/>
                    <a:lumOff val="5000"/>
                  </a:schemeClr>
                </a:solidFill>
              </a:rPr>
              <a:t>What is the marginal probability for a surfer?</a:t>
            </a:r>
            <a:endParaRPr lang="en-US" sz="3600" b="1" baseline="0" dirty="0">
              <a:solidFill>
                <a:schemeClr val="bg1">
                  <a:lumMod val="95000"/>
                  <a:lumOff val="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834871788"/>
              </p:ext>
            </p:extLst>
          </p:nvPr>
        </p:nvGraphicFramePr>
        <p:xfrm>
          <a:off x="1524000" y="1397000"/>
          <a:ext cx="6172200" cy="3423920"/>
        </p:xfrm>
        <a:graphic>
          <a:graphicData uri="http://schemas.openxmlformats.org/drawingml/2006/table">
            <a:tbl>
              <a:tblPr firstRow="1" bandRow="1">
                <a:tableStyleId>{5C22544A-7EE6-4342-B048-85BDC9FD1C3A}</a:tableStyleId>
              </a:tblPr>
              <a:tblGrid>
                <a:gridCol w="1234440">
                  <a:extLst>
                    <a:ext uri="{9D8B030D-6E8A-4147-A177-3AD203B41FA5}">
                      <a16:colId xmlns:a16="http://schemas.microsoft.com/office/drawing/2014/main" val="20000"/>
                    </a:ext>
                  </a:extLst>
                </a:gridCol>
                <a:gridCol w="1234440">
                  <a:extLst>
                    <a:ext uri="{9D8B030D-6E8A-4147-A177-3AD203B41FA5}">
                      <a16:colId xmlns:a16="http://schemas.microsoft.com/office/drawing/2014/main" val="20001"/>
                    </a:ext>
                  </a:extLst>
                </a:gridCol>
                <a:gridCol w="1234440">
                  <a:extLst>
                    <a:ext uri="{9D8B030D-6E8A-4147-A177-3AD203B41FA5}">
                      <a16:colId xmlns:a16="http://schemas.microsoft.com/office/drawing/2014/main" val="20002"/>
                    </a:ext>
                  </a:extLst>
                </a:gridCol>
                <a:gridCol w="1234440">
                  <a:extLst>
                    <a:ext uri="{9D8B030D-6E8A-4147-A177-3AD203B41FA5}">
                      <a16:colId xmlns:a16="http://schemas.microsoft.com/office/drawing/2014/main" val="20003"/>
                    </a:ext>
                  </a:extLst>
                </a:gridCol>
                <a:gridCol w="1234440">
                  <a:extLst>
                    <a:ext uri="{9D8B030D-6E8A-4147-A177-3AD203B41FA5}">
                      <a16:colId xmlns:a16="http://schemas.microsoft.com/office/drawing/2014/main" val="20004"/>
                    </a:ext>
                  </a:extLst>
                </a:gridCol>
              </a:tblGrid>
              <a:tr h="680720">
                <a:tc>
                  <a:txBody>
                    <a:bodyPr/>
                    <a:lstStyle/>
                    <a:p>
                      <a:pPr algn="ctr"/>
                      <a:endParaRPr lang="en-US" sz="2000" b="1" dirty="0"/>
                    </a:p>
                  </a:txBody>
                  <a:tcPr/>
                </a:tc>
                <a:tc>
                  <a:txBody>
                    <a:bodyPr/>
                    <a:lstStyle/>
                    <a:p>
                      <a:pPr algn="ctr"/>
                      <a:r>
                        <a:rPr lang="en-US" sz="2000" b="1" dirty="0"/>
                        <a:t>Surfing</a:t>
                      </a:r>
                    </a:p>
                  </a:txBody>
                  <a:tcPr/>
                </a:tc>
                <a:tc>
                  <a:txBody>
                    <a:bodyPr/>
                    <a:lstStyle/>
                    <a:p>
                      <a:pPr algn="ctr"/>
                      <a:r>
                        <a:rPr lang="en-US" sz="2000" b="1" dirty="0"/>
                        <a:t>Golf</a:t>
                      </a:r>
                    </a:p>
                  </a:txBody>
                  <a:tcPr/>
                </a:tc>
                <a:tc>
                  <a:txBody>
                    <a:bodyPr/>
                    <a:lstStyle/>
                    <a:p>
                      <a:pPr algn="ctr"/>
                      <a:r>
                        <a:rPr lang="en-US" sz="2000" b="1" dirty="0"/>
                        <a:t>Napping</a:t>
                      </a:r>
                    </a:p>
                  </a:txBody>
                  <a:tcPr/>
                </a:tc>
                <a:tc>
                  <a:txBody>
                    <a:bodyPr/>
                    <a:lstStyle/>
                    <a:p>
                      <a:pPr algn="ctr"/>
                      <a:r>
                        <a:rPr lang="en-US" sz="2000" b="1" dirty="0"/>
                        <a:t>Total</a:t>
                      </a:r>
                    </a:p>
                  </a:txBody>
                  <a:tcPr/>
                </a:tc>
                <a:extLst>
                  <a:ext uri="{0D108BD9-81ED-4DB2-BD59-A6C34878D82A}">
                    <a16:rowId xmlns:a16="http://schemas.microsoft.com/office/drawing/2014/main" val="10000"/>
                  </a:ext>
                </a:extLst>
              </a:tr>
              <a:tr h="680720">
                <a:tc>
                  <a:txBody>
                    <a:bodyPr/>
                    <a:lstStyle/>
                    <a:p>
                      <a:pPr algn="ctr"/>
                      <a:r>
                        <a:rPr lang="en-US" sz="2000" b="1" dirty="0"/>
                        <a:t>16-25</a:t>
                      </a:r>
                      <a:r>
                        <a:rPr lang="en-US" sz="2000" b="1" baseline="0" dirty="0"/>
                        <a:t> years old</a:t>
                      </a:r>
                      <a:endParaRPr lang="en-US" sz="2000" b="1" dirty="0"/>
                    </a:p>
                  </a:txBody>
                  <a:tcPr/>
                </a:tc>
                <a:tc>
                  <a:txBody>
                    <a:bodyPr/>
                    <a:lstStyle/>
                    <a:p>
                      <a:pPr algn="ctr"/>
                      <a:r>
                        <a:rPr lang="en-US" sz="2000" b="1" dirty="0"/>
                        <a:t>24</a:t>
                      </a:r>
                    </a:p>
                  </a:txBody>
                  <a:tcPr/>
                </a:tc>
                <a:tc>
                  <a:txBody>
                    <a:bodyPr/>
                    <a:lstStyle/>
                    <a:p>
                      <a:pPr algn="ctr"/>
                      <a:r>
                        <a:rPr lang="en-US" sz="2000" b="1" dirty="0"/>
                        <a:t>10</a:t>
                      </a:r>
                    </a:p>
                  </a:txBody>
                  <a:tcPr/>
                </a:tc>
                <a:tc>
                  <a:txBody>
                    <a:bodyPr/>
                    <a:lstStyle/>
                    <a:p>
                      <a:pPr algn="ctr"/>
                      <a:r>
                        <a:rPr lang="en-US" sz="2000" b="1" dirty="0"/>
                        <a:t>14</a:t>
                      </a:r>
                    </a:p>
                  </a:txBody>
                  <a:tcPr/>
                </a:tc>
                <a:tc>
                  <a:txBody>
                    <a:bodyPr/>
                    <a:lstStyle/>
                    <a:p>
                      <a:pPr algn="ctr"/>
                      <a:endParaRPr lang="en-US" sz="2000" b="1"/>
                    </a:p>
                  </a:txBody>
                  <a:tcPr/>
                </a:tc>
                <a:extLst>
                  <a:ext uri="{0D108BD9-81ED-4DB2-BD59-A6C34878D82A}">
                    <a16:rowId xmlns:a16="http://schemas.microsoft.com/office/drawing/2014/main" val="10001"/>
                  </a:ext>
                </a:extLst>
              </a:tr>
              <a:tr h="680720">
                <a:tc>
                  <a:txBody>
                    <a:bodyPr/>
                    <a:lstStyle/>
                    <a:p>
                      <a:pPr algn="ctr"/>
                      <a:r>
                        <a:rPr lang="en-US" sz="2000" b="1" dirty="0"/>
                        <a:t>26-35</a:t>
                      </a:r>
                    </a:p>
                  </a:txBody>
                  <a:tcPr/>
                </a:tc>
                <a:tc>
                  <a:txBody>
                    <a:bodyPr/>
                    <a:lstStyle/>
                    <a:p>
                      <a:pPr algn="ctr"/>
                      <a:r>
                        <a:rPr lang="en-US" sz="2000" b="1" dirty="0"/>
                        <a:t>13</a:t>
                      </a:r>
                    </a:p>
                  </a:txBody>
                  <a:tcPr/>
                </a:tc>
                <a:tc>
                  <a:txBody>
                    <a:bodyPr/>
                    <a:lstStyle/>
                    <a:p>
                      <a:pPr algn="ctr"/>
                      <a:r>
                        <a:rPr lang="en-US" sz="2000" b="1" dirty="0"/>
                        <a:t>12</a:t>
                      </a:r>
                    </a:p>
                  </a:txBody>
                  <a:tcPr/>
                </a:tc>
                <a:tc>
                  <a:txBody>
                    <a:bodyPr/>
                    <a:lstStyle/>
                    <a:p>
                      <a:pPr algn="ctr"/>
                      <a:r>
                        <a:rPr lang="en-US" sz="2000" b="1" dirty="0"/>
                        <a:t>4</a:t>
                      </a:r>
                    </a:p>
                  </a:txBody>
                  <a:tcPr/>
                </a:tc>
                <a:tc>
                  <a:txBody>
                    <a:bodyPr/>
                    <a:lstStyle/>
                    <a:p>
                      <a:pPr algn="ctr"/>
                      <a:endParaRPr lang="en-US" sz="2000" b="1"/>
                    </a:p>
                  </a:txBody>
                  <a:tcPr/>
                </a:tc>
                <a:extLst>
                  <a:ext uri="{0D108BD9-81ED-4DB2-BD59-A6C34878D82A}">
                    <a16:rowId xmlns:a16="http://schemas.microsoft.com/office/drawing/2014/main" val="10002"/>
                  </a:ext>
                </a:extLst>
              </a:tr>
              <a:tr h="680720">
                <a:tc>
                  <a:txBody>
                    <a:bodyPr/>
                    <a:lstStyle/>
                    <a:p>
                      <a:pPr algn="ctr"/>
                      <a:r>
                        <a:rPr lang="en-US" sz="2000" b="1" dirty="0"/>
                        <a:t>36-45</a:t>
                      </a:r>
                    </a:p>
                  </a:txBody>
                  <a:tcPr/>
                </a:tc>
                <a:tc>
                  <a:txBody>
                    <a:bodyPr/>
                    <a:lstStyle/>
                    <a:p>
                      <a:pPr algn="ctr"/>
                      <a:r>
                        <a:rPr lang="en-US" sz="2000" b="1" dirty="0"/>
                        <a:t>6</a:t>
                      </a:r>
                    </a:p>
                  </a:txBody>
                  <a:tcPr/>
                </a:tc>
                <a:tc>
                  <a:txBody>
                    <a:bodyPr/>
                    <a:lstStyle/>
                    <a:p>
                      <a:pPr algn="ctr"/>
                      <a:r>
                        <a:rPr lang="en-US" sz="2000" b="1" dirty="0"/>
                        <a:t>14</a:t>
                      </a:r>
                    </a:p>
                  </a:txBody>
                  <a:tcPr/>
                </a:tc>
                <a:tc>
                  <a:txBody>
                    <a:bodyPr/>
                    <a:lstStyle/>
                    <a:p>
                      <a:pPr algn="ctr"/>
                      <a:r>
                        <a:rPr lang="en-US" sz="2000" b="1" dirty="0"/>
                        <a:t>3</a:t>
                      </a:r>
                    </a:p>
                  </a:txBody>
                  <a:tcPr/>
                </a:tc>
                <a:tc>
                  <a:txBody>
                    <a:bodyPr/>
                    <a:lstStyle/>
                    <a:p>
                      <a:pPr algn="ctr"/>
                      <a:endParaRPr lang="en-US" sz="2000" b="1"/>
                    </a:p>
                  </a:txBody>
                  <a:tcPr/>
                </a:tc>
                <a:extLst>
                  <a:ext uri="{0D108BD9-81ED-4DB2-BD59-A6C34878D82A}">
                    <a16:rowId xmlns:a16="http://schemas.microsoft.com/office/drawing/2014/main" val="10003"/>
                  </a:ext>
                </a:extLst>
              </a:tr>
              <a:tr h="680720">
                <a:tc>
                  <a:txBody>
                    <a:bodyPr/>
                    <a:lstStyle/>
                    <a:p>
                      <a:pPr algn="ctr"/>
                      <a:r>
                        <a:rPr lang="en-US" sz="2000" b="1" dirty="0"/>
                        <a:t>Total</a:t>
                      </a:r>
                    </a:p>
                  </a:txBody>
                  <a:tcPr/>
                </a:tc>
                <a:tc>
                  <a:txBody>
                    <a:bodyPr/>
                    <a:lstStyle/>
                    <a:p>
                      <a:pPr algn="ctr"/>
                      <a:endParaRPr lang="en-US" sz="2000" b="1" dirty="0"/>
                    </a:p>
                  </a:txBody>
                  <a:tcPr/>
                </a:tc>
                <a:tc>
                  <a:txBody>
                    <a:bodyPr/>
                    <a:lstStyle/>
                    <a:p>
                      <a:pPr algn="ctr"/>
                      <a:endParaRPr lang="en-US" sz="2000" b="1"/>
                    </a:p>
                  </a:txBody>
                  <a:tcPr/>
                </a:tc>
                <a:tc>
                  <a:txBody>
                    <a:bodyPr/>
                    <a:lstStyle/>
                    <a:p>
                      <a:pPr algn="ctr"/>
                      <a:endParaRPr lang="en-US" sz="2000" b="1" dirty="0"/>
                    </a:p>
                  </a:txBody>
                  <a:tcPr/>
                </a:tc>
                <a:tc>
                  <a:txBody>
                    <a:bodyPr/>
                    <a:lstStyle/>
                    <a:p>
                      <a:pPr algn="ctr"/>
                      <a:endParaRPr lang="en-US" sz="2000" b="1"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98013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Q9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 Box 9"/>
          <p:cNvSpPr txBox="1">
            <a:spLocks noChangeArrowheads="1"/>
          </p:cNvSpPr>
          <p:nvPr/>
        </p:nvSpPr>
        <p:spPr bwMode="auto">
          <a:xfrm>
            <a:off x="533400" y="1749862"/>
            <a:ext cx="8229600" cy="2308324"/>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bg1">
                    <a:lumMod val="95000"/>
                    <a:lumOff val="5000"/>
                  </a:schemeClr>
                </a:solidFill>
              </a:rPr>
              <a:t>You are given a data set for which you calculate a line of best fit of y = 1.49x+3.  If you are given a data point of (8, 15.5), what is the residual for the point?</a:t>
            </a:r>
          </a:p>
        </p:txBody>
      </p:sp>
    </p:spTree>
    <p:extLst>
      <p:ext uri="{BB962C8B-B14F-4D97-AF65-F5344CB8AC3E}">
        <p14:creationId xmlns:p14="http://schemas.microsoft.com/office/powerpoint/2010/main" val="1815406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Q10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 Box 9"/>
          <p:cNvSpPr txBox="1">
            <a:spLocks noChangeArrowheads="1"/>
          </p:cNvSpPr>
          <p:nvPr/>
        </p:nvSpPr>
        <p:spPr bwMode="auto">
          <a:xfrm>
            <a:off x="533400" y="1749862"/>
            <a:ext cx="8229600" cy="2308324"/>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bg1">
                    <a:lumMod val="95000"/>
                    <a:lumOff val="5000"/>
                  </a:schemeClr>
                </a:solidFill>
              </a:rPr>
              <a:t>           70, 85, 78, 90, 84, 82, 83</a:t>
            </a:r>
          </a:p>
          <a:p>
            <a:pPr>
              <a:spcBef>
                <a:spcPct val="50000"/>
              </a:spcBef>
            </a:pPr>
            <a:r>
              <a:rPr lang="en-US" sz="3600" b="1" dirty="0">
                <a:solidFill>
                  <a:schemeClr val="bg1">
                    <a:lumMod val="95000"/>
                    <a:lumOff val="5000"/>
                  </a:schemeClr>
                </a:solidFill>
              </a:rPr>
              <a:t>           </a:t>
            </a:r>
          </a:p>
          <a:p>
            <a:pPr>
              <a:spcBef>
                <a:spcPct val="50000"/>
              </a:spcBef>
            </a:pPr>
            <a:r>
              <a:rPr lang="en-US" sz="3600" b="1" dirty="0">
                <a:solidFill>
                  <a:schemeClr val="bg1">
                    <a:lumMod val="95000"/>
                    <a:lumOff val="5000"/>
                  </a:schemeClr>
                </a:solidFill>
              </a:rPr>
              <a:t>                  Calculate the IQR</a:t>
            </a:r>
          </a:p>
        </p:txBody>
      </p:sp>
    </p:spTree>
    <p:extLst>
      <p:ext uri="{BB962C8B-B14F-4D97-AF65-F5344CB8AC3E}">
        <p14:creationId xmlns:p14="http://schemas.microsoft.com/office/powerpoint/2010/main" val="1815406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Q11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Text Box 9"/>
          <p:cNvSpPr txBox="1">
            <a:spLocks noChangeArrowheads="1"/>
          </p:cNvSpPr>
          <p:nvPr/>
        </p:nvSpPr>
        <p:spPr bwMode="auto">
          <a:xfrm>
            <a:off x="533400" y="1749862"/>
            <a:ext cx="8229600" cy="2308324"/>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bg1">
                    <a:lumMod val="95000"/>
                    <a:lumOff val="5000"/>
                  </a:schemeClr>
                </a:solidFill>
              </a:rPr>
              <a:t>           70, 85, 78, 90, 84, 82, 83</a:t>
            </a:r>
          </a:p>
          <a:p>
            <a:pPr>
              <a:spcBef>
                <a:spcPct val="50000"/>
              </a:spcBef>
            </a:pPr>
            <a:r>
              <a:rPr lang="en-US" sz="3600" b="1" dirty="0">
                <a:solidFill>
                  <a:schemeClr val="bg1">
                    <a:lumMod val="95000"/>
                    <a:lumOff val="5000"/>
                  </a:schemeClr>
                </a:solidFill>
              </a:rPr>
              <a:t>           </a:t>
            </a:r>
          </a:p>
          <a:p>
            <a:pPr>
              <a:spcBef>
                <a:spcPct val="50000"/>
              </a:spcBef>
            </a:pPr>
            <a:r>
              <a:rPr lang="en-US" sz="3600" b="1" dirty="0">
                <a:solidFill>
                  <a:schemeClr val="bg1">
                    <a:lumMod val="95000"/>
                    <a:lumOff val="5000"/>
                  </a:schemeClr>
                </a:solidFill>
              </a:rPr>
              <a:t>             Are there any outliers?</a:t>
            </a:r>
          </a:p>
        </p:txBody>
      </p:sp>
    </p:spTree>
    <p:extLst>
      <p:ext uri="{BB962C8B-B14F-4D97-AF65-F5344CB8AC3E}">
        <p14:creationId xmlns:p14="http://schemas.microsoft.com/office/powerpoint/2010/main" val="4181496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Q12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 Box 9"/>
          <p:cNvSpPr txBox="1">
            <a:spLocks noChangeArrowheads="1"/>
          </p:cNvSpPr>
          <p:nvPr/>
        </p:nvSpPr>
        <p:spPr bwMode="auto">
          <a:xfrm>
            <a:off x="533400" y="1749862"/>
            <a:ext cx="8229600" cy="2862322"/>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bg1">
                    <a:lumMod val="95000"/>
                    <a:lumOff val="5000"/>
                  </a:schemeClr>
                </a:solidFill>
              </a:rPr>
              <a:t>You need to display students’ scores.  You are particularly concerned about frequency.  You need to know about individual scores as well.  What would be the best way to display the data?</a:t>
            </a:r>
            <a:endParaRPr lang="en-US" sz="3600" b="1" baseline="0" dirty="0">
              <a:solidFill>
                <a:schemeClr val="bg1">
                  <a:lumMod val="95000"/>
                  <a:lumOff val="5000"/>
                </a:schemeClr>
              </a:solidFill>
            </a:endParaRPr>
          </a:p>
        </p:txBody>
      </p:sp>
    </p:spTree>
    <p:extLst>
      <p:ext uri="{BB962C8B-B14F-4D97-AF65-F5344CB8AC3E}">
        <p14:creationId xmlns:p14="http://schemas.microsoft.com/office/powerpoint/2010/main" val="4131607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Q13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spcBef>
                <a:spcPct val="50000"/>
              </a:spcBef>
            </a:pPr>
            <a:endParaRPr lang="en-US" b="1" dirty="0">
              <a:solidFill>
                <a:schemeClr val="bg1">
                  <a:lumMod val="95000"/>
                  <a:lumOff val="5000"/>
                </a:schemeClr>
              </a:solidFill>
            </a:endParaRPr>
          </a:p>
        </p:txBody>
      </p:sp>
      <p:sp>
        <p:nvSpPr>
          <p:cNvPr id="6" name="Text Box 9"/>
          <p:cNvSpPr txBox="1">
            <a:spLocks noChangeArrowheads="1"/>
          </p:cNvSpPr>
          <p:nvPr/>
        </p:nvSpPr>
        <p:spPr bwMode="auto">
          <a:xfrm>
            <a:off x="533400" y="1295400"/>
            <a:ext cx="8229600" cy="5078313"/>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bg1">
                    <a:lumMod val="95000"/>
                    <a:lumOff val="5000"/>
                  </a:schemeClr>
                </a:solidFill>
              </a:rPr>
              <a:t>Which is the best fitting exponential line for the given exponential data?</a:t>
            </a:r>
          </a:p>
          <a:p>
            <a:pPr>
              <a:spcBef>
                <a:spcPct val="50000"/>
              </a:spcBef>
            </a:pPr>
            <a:endParaRPr lang="en-US" sz="3600" b="1" dirty="0">
              <a:solidFill>
                <a:schemeClr val="bg1">
                  <a:lumMod val="95000"/>
                  <a:lumOff val="5000"/>
                </a:schemeClr>
              </a:solidFill>
            </a:endParaRPr>
          </a:p>
          <a:p>
            <a:pPr>
              <a:spcBef>
                <a:spcPct val="50000"/>
              </a:spcBef>
            </a:pPr>
            <a:endParaRPr lang="en-US" sz="3600" b="1" dirty="0">
              <a:solidFill>
                <a:schemeClr val="bg1">
                  <a:lumMod val="95000"/>
                  <a:lumOff val="5000"/>
                </a:schemeClr>
              </a:solidFill>
            </a:endParaRPr>
          </a:p>
          <a:p>
            <a:pPr>
              <a:spcBef>
                <a:spcPct val="50000"/>
              </a:spcBef>
            </a:pPr>
            <a:r>
              <a:rPr lang="en-US" sz="2400" b="1" dirty="0">
                <a:solidFill>
                  <a:schemeClr val="bg1">
                    <a:lumMod val="95000"/>
                    <a:lumOff val="5000"/>
                  </a:schemeClr>
                </a:solidFill>
              </a:rPr>
              <a:t>a)</a:t>
            </a:r>
          </a:p>
          <a:p>
            <a:pPr>
              <a:spcBef>
                <a:spcPct val="50000"/>
              </a:spcBef>
            </a:pPr>
            <a:r>
              <a:rPr lang="en-US" sz="2400" b="1" dirty="0">
                <a:solidFill>
                  <a:schemeClr val="bg1">
                    <a:lumMod val="95000"/>
                    <a:lumOff val="5000"/>
                  </a:schemeClr>
                </a:solidFill>
              </a:rPr>
              <a:t>b)</a:t>
            </a:r>
          </a:p>
          <a:p>
            <a:pPr>
              <a:spcBef>
                <a:spcPct val="50000"/>
              </a:spcBef>
            </a:pPr>
            <a:r>
              <a:rPr lang="en-US" sz="2400" b="1" dirty="0">
                <a:solidFill>
                  <a:schemeClr val="bg1">
                    <a:lumMod val="95000"/>
                    <a:lumOff val="5000"/>
                  </a:schemeClr>
                </a:solidFill>
              </a:rPr>
              <a:t>c)</a:t>
            </a:r>
          </a:p>
          <a:p>
            <a:pPr>
              <a:spcBef>
                <a:spcPct val="50000"/>
              </a:spcBef>
            </a:pPr>
            <a:r>
              <a:rPr lang="en-US" sz="2400" b="1" dirty="0">
                <a:solidFill>
                  <a:schemeClr val="bg1">
                    <a:lumMod val="95000"/>
                    <a:lumOff val="5000"/>
                  </a:schemeClr>
                </a:solidFill>
              </a:rPr>
              <a:t>d) </a:t>
            </a:r>
          </a:p>
        </p:txBody>
      </p:sp>
      <p:graphicFrame>
        <p:nvGraphicFramePr>
          <p:cNvPr id="7" name="Table 6"/>
          <p:cNvGraphicFramePr>
            <a:graphicFrameLocks noGrp="1"/>
          </p:cNvGraphicFramePr>
          <p:nvPr>
            <p:extLst>
              <p:ext uri="{D42A27DB-BD31-4B8C-83A1-F6EECF244321}">
                <p14:modId xmlns:p14="http://schemas.microsoft.com/office/powerpoint/2010/main" val="3347948147"/>
              </p:ext>
            </p:extLst>
          </p:nvPr>
        </p:nvGraphicFramePr>
        <p:xfrm>
          <a:off x="914400" y="2590800"/>
          <a:ext cx="7239000" cy="1524000"/>
        </p:xfrm>
        <a:graphic>
          <a:graphicData uri="http://schemas.openxmlformats.org/drawingml/2006/table">
            <a:tbl>
              <a:tblPr firstRow="1" bandRow="1">
                <a:tableStyleId>{5C22544A-7EE6-4342-B048-85BDC9FD1C3A}</a:tableStyleId>
              </a:tblPr>
              <a:tblGrid>
                <a:gridCol w="1206500">
                  <a:extLst>
                    <a:ext uri="{9D8B030D-6E8A-4147-A177-3AD203B41FA5}">
                      <a16:colId xmlns:a16="http://schemas.microsoft.com/office/drawing/2014/main" val="20000"/>
                    </a:ext>
                  </a:extLst>
                </a:gridCol>
                <a:gridCol w="1206500">
                  <a:extLst>
                    <a:ext uri="{9D8B030D-6E8A-4147-A177-3AD203B41FA5}">
                      <a16:colId xmlns:a16="http://schemas.microsoft.com/office/drawing/2014/main" val="20001"/>
                    </a:ext>
                  </a:extLst>
                </a:gridCol>
                <a:gridCol w="1206500">
                  <a:extLst>
                    <a:ext uri="{9D8B030D-6E8A-4147-A177-3AD203B41FA5}">
                      <a16:colId xmlns:a16="http://schemas.microsoft.com/office/drawing/2014/main" val="20002"/>
                    </a:ext>
                  </a:extLst>
                </a:gridCol>
                <a:gridCol w="1206500">
                  <a:extLst>
                    <a:ext uri="{9D8B030D-6E8A-4147-A177-3AD203B41FA5}">
                      <a16:colId xmlns:a16="http://schemas.microsoft.com/office/drawing/2014/main" val="20003"/>
                    </a:ext>
                  </a:extLst>
                </a:gridCol>
                <a:gridCol w="1206500">
                  <a:extLst>
                    <a:ext uri="{9D8B030D-6E8A-4147-A177-3AD203B41FA5}">
                      <a16:colId xmlns:a16="http://schemas.microsoft.com/office/drawing/2014/main" val="20004"/>
                    </a:ext>
                  </a:extLst>
                </a:gridCol>
                <a:gridCol w="1206500">
                  <a:extLst>
                    <a:ext uri="{9D8B030D-6E8A-4147-A177-3AD203B41FA5}">
                      <a16:colId xmlns:a16="http://schemas.microsoft.com/office/drawing/2014/main" val="20005"/>
                    </a:ext>
                  </a:extLst>
                </a:gridCol>
              </a:tblGrid>
              <a:tr h="599440">
                <a:tc>
                  <a:txBody>
                    <a:bodyPr/>
                    <a:lstStyle/>
                    <a:p>
                      <a:pPr algn="ctr"/>
                      <a:r>
                        <a:rPr lang="en-US" sz="4400" b="1" dirty="0"/>
                        <a:t>X</a:t>
                      </a:r>
                    </a:p>
                  </a:txBody>
                  <a:tcPr/>
                </a:tc>
                <a:tc>
                  <a:txBody>
                    <a:bodyPr/>
                    <a:lstStyle/>
                    <a:p>
                      <a:pPr algn="ctr"/>
                      <a:r>
                        <a:rPr lang="en-US" sz="4400" b="1" dirty="0"/>
                        <a:t>1</a:t>
                      </a:r>
                    </a:p>
                  </a:txBody>
                  <a:tcPr/>
                </a:tc>
                <a:tc>
                  <a:txBody>
                    <a:bodyPr/>
                    <a:lstStyle/>
                    <a:p>
                      <a:pPr algn="ctr"/>
                      <a:r>
                        <a:rPr lang="en-US" sz="4400" b="1" dirty="0"/>
                        <a:t>2</a:t>
                      </a:r>
                    </a:p>
                  </a:txBody>
                  <a:tcPr/>
                </a:tc>
                <a:tc>
                  <a:txBody>
                    <a:bodyPr/>
                    <a:lstStyle/>
                    <a:p>
                      <a:pPr algn="ctr"/>
                      <a:r>
                        <a:rPr lang="en-US" sz="4400" b="1" dirty="0"/>
                        <a:t>3</a:t>
                      </a:r>
                    </a:p>
                  </a:txBody>
                  <a:tcPr/>
                </a:tc>
                <a:tc>
                  <a:txBody>
                    <a:bodyPr/>
                    <a:lstStyle/>
                    <a:p>
                      <a:pPr algn="ctr"/>
                      <a:r>
                        <a:rPr lang="en-US" sz="4400" b="1" dirty="0"/>
                        <a:t>4</a:t>
                      </a:r>
                    </a:p>
                  </a:txBody>
                  <a:tcPr/>
                </a:tc>
                <a:tc>
                  <a:txBody>
                    <a:bodyPr/>
                    <a:lstStyle/>
                    <a:p>
                      <a:pPr algn="ctr"/>
                      <a:r>
                        <a:rPr lang="en-US" sz="4400" b="1" dirty="0"/>
                        <a:t>5</a:t>
                      </a:r>
                    </a:p>
                  </a:txBody>
                  <a:tcPr/>
                </a:tc>
                <a:extLst>
                  <a:ext uri="{0D108BD9-81ED-4DB2-BD59-A6C34878D82A}">
                    <a16:rowId xmlns:a16="http://schemas.microsoft.com/office/drawing/2014/main" val="10000"/>
                  </a:ext>
                </a:extLst>
              </a:tr>
              <a:tr h="599440">
                <a:tc>
                  <a:txBody>
                    <a:bodyPr/>
                    <a:lstStyle/>
                    <a:p>
                      <a:pPr algn="ctr"/>
                      <a:r>
                        <a:rPr lang="en-US" sz="4400" b="1" dirty="0"/>
                        <a:t>Y</a:t>
                      </a:r>
                    </a:p>
                  </a:txBody>
                  <a:tcPr/>
                </a:tc>
                <a:tc>
                  <a:txBody>
                    <a:bodyPr/>
                    <a:lstStyle/>
                    <a:p>
                      <a:pPr algn="ctr"/>
                      <a:r>
                        <a:rPr lang="en-US" sz="4400" b="1" dirty="0"/>
                        <a:t>3</a:t>
                      </a:r>
                    </a:p>
                  </a:txBody>
                  <a:tcPr/>
                </a:tc>
                <a:tc>
                  <a:txBody>
                    <a:bodyPr/>
                    <a:lstStyle/>
                    <a:p>
                      <a:pPr algn="ctr"/>
                      <a:r>
                        <a:rPr lang="en-US" sz="4400" b="1" dirty="0"/>
                        <a:t>7</a:t>
                      </a:r>
                    </a:p>
                  </a:txBody>
                  <a:tcPr/>
                </a:tc>
                <a:tc>
                  <a:txBody>
                    <a:bodyPr/>
                    <a:lstStyle/>
                    <a:p>
                      <a:pPr algn="ctr"/>
                      <a:r>
                        <a:rPr lang="en-US" sz="4400" b="1" dirty="0"/>
                        <a:t>14</a:t>
                      </a:r>
                    </a:p>
                  </a:txBody>
                  <a:tcPr/>
                </a:tc>
                <a:tc>
                  <a:txBody>
                    <a:bodyPr/>
                    <a:lstStyle/>
                    <a:p>
                      <a:pPr algn="ctr"/>
                      <a:r>
                        <a:rPr lang="en-US" sz="4400" b="1" dirty="0"/>
                        <a:t>26</a:t>
                      </a:r>
                    </a:p>
                  </a:txBody>
                  <a:tcPr/>
                </a:tc>
                <a:tc>
                  <a:txBody>
                    <a:bodyPr/>
                    <a:lstStyle/>
                    <a:p>
                      <a:pPr algn="ctr"/>
                      <a:r>
                        <a:rPr lang="en-US" sz="4400" b="1" dirty="0"/>
                        <a:t>50</a:t>
                      </a:r>
                    </a:p>
                  </a:txBody>
                  <a:tcPr/>
                </a:tc>
                <a:extLst>
                  <a:ext uri="{0D108BD9-81ED-4DB2-BD59-A6C34878D82A}">
                    <a16:rowId xmlns:a16="http://schemas.microsoft.com/office/drawing/2014/main" val="10001"/>
                  </a:ext>
                </a:extLst>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275835958"/>
              </p:ext>
            </p:extLst>
          </p:nvPr>
        </p:nvGraphicFramePr>
        <p:xfrm>
          <a:off x="999233" y="5791200"/>
          <a:ext cx="1743967" cy="506313"/>
        </p:xfrm>
        <a:graphic>
          <a:graphicData uri="http://schemas.openxmlformats.org/presentationml/2006/ole">
            <mc:AlternateContent xmlns:mc="http://schemas.openxmlformats.org/markup-compatibility/2006">
              <mc:Choice xmlns:v="urn:schemas-microsoft-com:vml" Requires="v">
                <p:oleObj spid="_x0000_s30786" name="Equation" r:id="rId3" imgW="787320" imgH="228600" progId="Equation.DSMT4">
                  <p:embed/>
                </p:oleObj>
              </mc:Choice>
              <mc:Fallback>
                <p:oleObj name="Equation" r:id="rId3" imgW="787320" imgH="228600" progId="Equation.DSMT4">
                  <p:embed/>
                  <p:pic>
                    <p:nvPicPr>
                      <p:cNvPr id="0" name=""/>
                      <p:cNvPicPr/>
                      <p:nvPr/>
                    </p:nvPicPr>
                    <p:blipFill>
                      <a:blip r:embed="rId4"/>
                      <a:stretch>
                        <a:fillRect/>
                      </a:stretch>
                    </p:blipFill>
                    <p:spPr>
                      <a:xfrm>
                        <a:off x="999233" y="5791200"/>
                        <a:ext cx="1743967" cy="506313"/>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740872527"/>
              </p:ext>
            </p:extLst>
          </p:nvPr>
        </p:nvGraphicFramePr>
        <p:xfrm>
          <a:off x="990600" y="5257800"/>
          <a:ext cx="1744662" cy="506413"/>
        </p:xfrm>
        <a:graphic>
          <a:graphicData uri="http://schemas.openxmlformats.org/presentationml/2006/ole">
            <mc:AlternateContent xmlns:mc="http://schemas.openxmlformats.org/markup-compatibility/2006">
              <mc:Choice xmlns:v="urn:schemas-microsoft-com:vml" Requires="v">
                <p:oleObj spid="_x0000_s30787" name="Equation" r:id="rId5" imgW="787320" imgH="228600" progId="Equation.DSMT4">
                  <p:embed/>
                </p:oleObj>
              </mc:Choice>
              <mc:Fallback>
                <p:oleObj name="Equation" r:id="rId5" imgW="787320" imgH="228600" progId="Equation.DSMT4">
                  <p:embed/>
                  <p:pic>
                    <p:nvPicPr>
                      <p:cNvPr id="0" name="Object 2"/>
                      <p:cNvPicPr>
                        <a:picLocks noChangeAspect="1" noChangeArrowheads="1"/>
                      </p:cNvPicPr>
                      <p:nvPr/>
                    </p:nvPicPr>
                    <p:blipFill>
                      <a:blip r:embed="rId6"/>
                      <a:srcRect/>
                      <a:stretch>
                        <a:fillRect/>
                      </a:stretch>
                    </p:blipFill>
                    <p:spPr bwMode="auto">
                      <a:xfrm>
                        <a:off x="990600" y="5257800"/>
                        <a:ext cx="1744662"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074322805"/>
              </p:ext>
            </p:extLst>
          </p:nvPr>
        </p:nvGraphicFramePr>
        <p:xfrm>
          <a:off x="850900" y="4724400"/>
          <a:ext cx="2025650" cy="506413"/>
        </p:xfrm>
        <a:graphic>
          <a:graphicData uri="http://schemas.openxmlformats.org/presentationml/2006/ole">
            <mc:AlternateContent xmlns:mc="http://schemas.openxmlformats.org/markup-compatibility/2006">
              <mc:Choice xmlns:v="urn:schemas-microsoft-com:vml" Requires="v">
                <p:oleObj spid="_x0000_s30788" name="Equation" r:id="rId7" imgW="914400" imgH="228600" progId="Equation.DSMT4">
                  <p:embed/>
                </p:oleObj>
              </mc:Choice>
              <mc:Fallback>
                <p:oleObj name="Equation" r:id="rId7" imgW="914400" imgH="228600" progId="Equation.DSMT4">
                  <p:embed/>
                  <p:pic>
                    <p:nvPicPr>
                      <p:cNvPr id="0" name="Object 2"/>
                      <p:cNvPicPr>
                        <a:picLocks noChangeAspect="1" noChangeArrowheads="1"/>
                      </p:cNvPicPr>
                      <p:nvPr/>
                    </p:nvPicPr>
                    <p:blipFill>
                      <a:blip r:embed="rId8"/>
                      <a:srcRect/>
                      <a:stretch>
                        <a:fillRect/>
                      </a:stretch>
                    </p:blipFill>
                    <p:spPr bwMode="auto">
                      <a:xfrm>
                        <a:off x="850900" y="4724400"/>
                        <a:ext cx="202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674726444"/>
              </p:ext>
            </p:extLst>
          </p:nvPr>
        </p:nvGraphicFramePr>
        <p:xfrm>
          <a:off x="865188" y="4191000"/>
          <a:ext cx="1997075" cy="506413"/>
        </p:xfrm>
        <a:graphic>
          <a:graphicData uri="http://schemas.openxmlformats.org/presentationml/2006/ole">
            <mc:AlternateContent xmlns:mc="http://schemas.openxmlformats.org/markup-compatibility/2006">
              <mc:Choice xmlns:v="urn:schemas-microsoft-com:vml" Requires="v">
                <p:oleObj spid="_x0000_s30789" name="Equation" r:id="rId9" imgW="901440" imgH="228600" progId="Equation.DSMT4">
                  <p:embed/>
                </p:oleObj>
              </mc:Choice>
              <mc:Fallback>
                <p:oleObj name="Equation" r:id="rId9" imgW="901440" imgH="228600" progId="Equation.DSMT4">
                  <p:embed/>
                  <p:pic>
                    <p:nvPicPr>
                      <p:cNvPr id="0" name="Object 2"/>
                      <p:cNvPicPr>
                        <a:picLocks noChangeAspect="1" noChangeArrowheads="1"/>
                      </p:cNvPicPr>
                      <p:nvPr/>
                    </p:nvPicPr>
                    <p:blipFill>
                      <a:blip r:embed="rId10"/>
                      <a:srcRect/>
                      <a:stretch>
                        <a:fillRect/>
                      </a:stretch>
                    </p:blipFill>
                    <p:spPr bwMode="auto">
                      <a:xfrm>
                        <a:off x="865188" y="4191000"/>
                        <a:ext cx="1997075"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81496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Q14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spcBef>
                <a:spcPct val="50000"/>
              </a:spcBef>
            </a:pPr>
            <a:endParaRPr lang="en-US" b="1" dirty="0">
              <a:solidFill>
                <a:schemeClr val="bg1">
                  <a:lumMod val="95000"/>
                  <a:lumOff val="5000"/>
                </a:schemeClr>
              </a:solidFill>
            </a:endParaRPr>
          </a:p>
        </p:txBody>
      </p:sp>
      <p:sp>
        <p:nvSpPr>
          <p:cNvPr id="6" name="Text Box 9"/>
          <p:cNvSpPr txBox="1">
            <a:spLocks noChangeArrowheads="1"/>
          </p:cNvSpPr>
          <p:nvPr/>
        </p:nvSpPr>
        <p:spPr bwMode="auto">
          <a:xfrm>
            <a:off x="533400" y="1371600"/>
            <a:ext cx="8229600" cy="5078313"/>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bg1">
                    <a:lumMod val="95000"/>
                    <a:lumOff val="5000"/>
                  </a:schemeClr>
                </a:solidFill>
              </a:rPr>
              <a:t>Given the scatter plot, what is the BEST type of function to represent the data?</a:t>
            </a:r>
          </a:p>
          <a:p>
            <a:pPr>
              <a:spcBef>
                <a:spcPct val="50000"/>
              </a:spcBef>
            </a:pPr>
            <a:endParaRPr lang="en-US" sz="3600" b="1" dirty="0">
              <a:solidFill>
                <a:schemeClr val="bg1">
                  <a:lumMod val="95000"/>
                  <a:lumOff val="5000"/>
                </a:schemeClr>
              </a:solidFill>
            </a:endParaRPr>
          </a:p>
          <a:p>
            <a:pPr>
              <a:spcBef>
                <a:spcPct val="50000"/>
              </a:spcBef>
            </a:pPr>
            <a:endParaRPr lang="en-US" sz="3600" b="1" dirty="0">
              <a:solidFill>
                <a:schemeClr val="bg1">
                  <a:lumMod val="95000"/>
                  <a:lumOff val="5000"/>
                </a:schemeClr>
              </a:solidFill>
            </a:endParaRPr>
          </a:p>
          <a:p>
            <a:pPr marL="742950" indent="-742950">
              <a:spcBef>
                <a:spcPct val="50000"/>
              </a:spcBef>
              <a:buAutoNum type="alphaLcParenR"/>
            </a:pPr>
            <a:r>
              <a:rPr lang="en-US" sz="2400" b="1" dirty="0">
                <a:solidFill>
                  <a:schemeClr val="bg1">
                    <a:lumMod val="95000"/>
                    <a:lumOff val="5000"/>
                  </a:schemeClr>
                </a:solidFill>
              </a:rPr>
              <a:t>Linear</a:t>
            </a:r>
          </a:p>
          <a:p>
            <a:pPr marL="742950" indent="-742950">
              <a:spcBef>
                <a:spcPct val="50000"/>
              </a:spcBef>
              <a:buAutoNum type="alphaLcParenR"/>
            </a:pPr>
            <a:r>
              <a:rPr lang="en-US" sz="2400" b="1" dirty="0">
                <a:solidFill>
                  <a:schemeClr val="bg1">
                    <a:lumMod val="95000"/>
                    <a:lumOff val="5000"/>
                  </a:schemeClr>
                </a:solidFill>
              </a:rPr>
              <a:t>Quadratic</a:t>
            </a:r>
          </a:p>
          <a:p>
            <a:pPr marL="742950" indent="-742950">
              <a:spcBef>
                <a:spcPct val="50000"/>
              </a:spcBef>
              <a:buAutoNum type="alphaLcParenR"/>
            </a:pPr>
            <a:r>
              <a:rPr lang="en-US" sz="2400" b="1" dirty="0">
                <a:solidFill>
                  <a:schemeClr val="bg1">
                    <a:lumMod val="95000"/>
                    <a:lumOff val="5000"/>
                  </a:schemeClr>
                </a:solidFill>
              </a:rPr>
              <a:t>Exponential</a:t>
            </a:r>
          </a:p>
          <a:p>
            <a:pPr marL="742950" indent="-742950">
              <a:spcBef>
                <a:spcPct val="50000"/>
              </a:spcBef>
              <a:buAutoNum type="alphaLcParenR"/>
            </a:pPr>
            <a:r>
              <a:rPr lang="en-US" sz="2400" b="1" dirty="0">
                <a:solidFill>
                  <a:schemeClr val="bg1">
                    <a:lumMod val="95000"/>
                    <a:lumOff val="5000"/>
                  </a:schemeClr>
                </a:solidFill>
              </a:rPr>
              <a:t>No Correlation</a:t>
            </a:r>
          </a:p>
        </p:txBody>
      </p:sp>
      <p:pic>
        <p:nvPicPr>
          <p:cNvPr id="5" name="Picture 4"/>
          <p:cNvPicPr/>
          <p:nvPr/>
        </p:nvPicPr>
        <p:blipFill rotWithShape="1">
          <a:blip r:embed="rId2" cstate="print">
            <a:extLst>
              <a:ext uri="{28A0092B-C50C-407E-A947-70E740481C1C}">
                <a14:useLocalDpi xmlns:a14="http://schemas.microsoft.com/office/drawing/2010/main" val="0"/>
              </a:ext>
            </a:extLst>
          </a:blip>
          <a:srcRect l="9637" t="18462" r="9409" b="13077"/>
          <a:stretch/>
        </p:blipFill>
        <p:spPr bwMode="auto">
          <a:xfrm>
            <a:off x="3505200" y="2571929"/>
            <a:ext cx="2209800" cy="207627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29106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Q15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spcBef>
                <a:spcPct val="50000"/>
              </a:spcBef>
            </a:pPr>
            <a:endParaRPr lang="en-US" b="1" dirty="0">
              <a:solidFill>
                <a:schemeClr val="bg1">
                  <a:lumMod val="95000"/>
                  <a:lumOff val="5000"/>
                </a:schemeClr>
              </a:solidFill>
            </a:endParaRPr>
          </a:p>
        </p:txBody>
      </p:sp>
      <p:sp>
        <p:nvSpPr>
          <p:cNvPr id="6" name="Text Box 9"/>
          <p:cNvSpPr txBox="1">
            <a:spLocks noChangeArrowheads="1"/>
          </p:cNvSpPr>
          <p:nvPr/>
        </p:nvSpPr>
        <p:spPr bwMode="auto">
          <a:xfrm>
            <a:off x="533400" y="1749862"/>
            <a:ext cx="8229600" cy="646331"/>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bg1">
                    <a:lumMod val="95000"/>
                    <a:lumOff val="5000"/>
                  </a:schemeClr>
                </a:solidFill>
              </a:rPr>
              <a:t>Describe the shape of the following data:</a:t>
            </a:r>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l="2438" t="15306" r="2744" b="20322"/>
          <a:stretch>
            <a:fillRect/>
          </a:stretch>
        </p:blipFill>
        <p:spPr bwMode="auto">
          <a:xfrm>
            <a:off x="2175625" y="2971800"/>
            <a:ext cx="4758575"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2447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Q16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spcBef>
                <a:spcPct val="50000"/>
              </a:spcBef>
            </a:pPr>
            <a:endParaRPr lang="en-US" b="1" dirty="0">
              <a:solidFill>
                <a:schemeClr val="bg1">
                  <a:lumMod val="95000"/>
                  <a:lumOff val="5000"/>
                </a:schemeClr>
              </a:solidFill>
            </a:endParaRPr>
          </a:p>
        </p:txBody>
      </p:sp>
      <p:sp>
        <p:nvSpPr>
          <p:cNvPr id="6" name="Text Box 9"/>
          <p:cNvSpPr txBox="1">
            <a:spLocks noChangeArrowheads="1"/>
          </p:cNvSpPr>
          <p:nvPr/>
        </p:nvSpPr>
        <p:spPr bwMode="auto">
          <a:xfrm>
            <a:off x="533400" y="1749862"/>
            <a:ext cx="8229600" cy="2308324"/>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bg1">
                    <a:lumMod val="95000"/>
                    <a:lumOff val="5000"/>
                  </a:schemeClr>
                </a:solidFill>
              </a:rPr>
              <a:t>      48, 23, 97, 36, 27, 72, 48, 41, 58</a:t>
            </a:r>
          </a:p>
          <a:p>
            <a:pPr>
              <a:spcBef>
                <a:spcPct val="50000"/>
              </a:spcBef>
            </a:pPr>
            <a:endParaRPr lang="en-US" sz="3600" b="1" dirty="0">
              <a:solidFill>
                <a:schemeClr val="bg1">
                  <a:lumMod val="95000"/>
                  <a:lumOff val="5000"/>
                </a:schemeClr>
              </a:solidFill>
            </a:endParaRPr>
          </a:p>
          <a:p>
            <a:pPr>
              <a:spcBef>
                <a:spcPct val="50000"/>
              </a:spcBef>
            </a:pPr>
            <a:r>
              <a:rPr lang="en-US" sz="3600" b="1" dirty="0">
                <a:solidFill>
                  <a:schemeClr val="bg1">
                    <a:lumMod val="95000"/>
                    <a:lumOff val="5000"/>
                  </a:schemeClr>
                </a:solidFill>
              </a:rPr>
              <a:t>Find the range of the data.</a:t>
            </a:r>
          </a:p>
        </p:txBody>
      </p:sp>
    </p:spTree>
    <p:extLst>
      <p:ext uri="{BB962C8B-B14F-4D97-AF65-F5344CB8AC3E}">
        <p14:creationId xmlns:p14="http://schemas.microsoft.com/office/powerpoint/2010/main" val="3830102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pPr algn="ctr"/>
            <a:r>
              <a:rPr lang="en-US" sz="6000" b="1" dirty="0">
                <a:effectLst>
                  <a:outerShdw blurRad="38100" dist="38100" dir="2700000" algn="tl">
                    <a:srgbClr val="000000">
                      <a:alpha val="43137"/>
                    </a:srgbClr>
                  </a:outerShdw>
                </a:effectLst>
              </a:rPr>
              <a:t>Questions over hw?</a:t>
            </a:r>
          </a:p>
        </p:txBody>
      </p:sp>
    </p:spTree>
    <p:extLst>
      <p:ext uri="{BB962C8B-B14F-4D97-AF65-F5344CB8AC3E}">
        <p14:creationId xmlns:p14="http://schemas.microsoft.com/office/powerpoint/2010/main" val="2105196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Q17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spcBef>
                <a:spcPct val="50000"/>
              </a:spcBef>
            </a:pPr>
            <a:endParaRPr lang="en-US" b="1" dirty="0">
              <a:solidFill>
                <a:schemeClr val="bg1">
                  <a:lumMod val="95000"/>
                  <a:lumOff val="5000"/>
                </a:schemeClr>
              </a:solidFill>
            </a:endParaRPr>
          </a:p>
        </p:txBody>
      </p:sp>
      <p:sp>
        <p:nvSpPr>
          <p:cNvPr id="6" name="Text Box 9"/>
          <p:cNvSpPr txBox="1">
            <a:spLocks noChangeArrowheads="1"/>
          </p:cNvSpPr>
          <p:nvPr/>
        </p:nvSpPr>
        <p:spPr bwMode="auto">
          <a:xfrm>
            <a:off x="533400" y="1749862"/>
            <a:ext cx="8229600" cy="2308324"/>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bg1">
                    <a:lumMod val="95000"/>
                    <a:lumOff val="5000"/>
                  </a:schemeClr>
                </a:solidFill>
              </a:rPr>
              <a:t>          23, 6, 8, 14, 28, 8, 13, 28</a:t>
            </a:r>
          </a:p>
          <a:p>
            <a:pPr>
              <a:spcBef>
                <a:spcPct val="50000"/>
              </a:spcBef>
            </a:pPr>
            <a:endParaRPr lang="en-US" sz="3600" b="1" dirty="0">
              <a:solidFill>
                <a:schemeClr val="bg1">
                  <a:lumMod val="95000"/>
                  <a:lumOff val="5000"/>
                </a:schemeClr>
              </a:solidFill>
            </a:endParaRPr>
          </a:p>
          <a:p>
            <a:pPr>
              <a:spcBef>
                <a:spcPct val="50000"/>
              </a:spcBef>
            </a:pPr>
            <a:r>
              <a:rPr lang="en-US" sz="3600" b="1" dirty="0">
                <a:solidFill>
                  <a:schemeClr val="bg1">
                    <a:lumMod val="95000"/>
                    <a:lumOff val="5000"/>
                  </a:schemeClr>
                </a:solidFill>
              </a:rPr>
              <a:t>Find the upper quartile of the data.</a:t>
            </a:r>
          </a:p>
        </p:txBody>
      </p:sp>
    </p:spTree>
    <p:extLst>
      <p:ext uri="{BB962C8B-B14F-4D97-AF65-F5344CB8AC3E}">
        <p14:creationId xmlns:p14="http://schemas.microsoft.com/office/powerpoint/2010/main" val="3830102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Q18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spcBef>
                <a:spcPct val="50000"/>
              </a:spcBef>
            </a:pPr>
            <a:endParaRPr lang="en-US" b="1" dirty="0">
              <a:solidFill>
                <a:schemeClr val="bg1">
                  <a:lumMod val="95000"/>
                  <a:lumOff val="5000"/>
                </a:schemeClr>
              </a:solidFill>
            </a:endParaRPr>
          </a:p>
        </p:txBody>
      </p:sp>
      <p:sp>
        <p:nvSpPr>
          <p:cNvPr id="6" name="Text Box 9"/>
          <p:cNvSpPr txBox="1">
            <a:spLocks noChangeArrowheads="1"/>
          </p:cNvSpPr>
          <p:nvPr/>
        </p:nvSpPr>
        <p:spPr bwMode="auto">
          <a:xfrm>
            <a:off x="533400" y="1749862"/>
            <a:ext cx="8229600" cy="646331"/>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bg1">
                    <a:lumMod val="95000"/>
                    <a:lumOff val="5000"/>
                  </a:schemeClr>
                </a:solidFill>
              </a:rPr>
              <a:t>Find the line of best fit for the data:</a:t>
            </a:r>
          </a:p>
        </p:txBody>
      </p:sp>
      <p:graphicFrame>
        <p:nvGraphicFramePr>
          <p:cNvPr id="2" name="Table 1"/>
          <p:cNvGraphicFramePr>
            <a:graphicFrameLocks noGrp="1"/>
          </p:cNvGraphicFramePr>
          <p:nvPr>
            <p:extLst>
              <p:ext uri="{D42A27DB-BD31-4B8C-83A1-F6EECF244321}">
                <p14:modId xmlns:p14="http://schemas.microsoft.com/office/powerpoint/2010/main" val="2667826371"/>
              </p:ext>
            </p:extLst>
          </p:nvPr>
        </p:nvGraphicFramePr>
        <p:xfrm>
          <a:off x="533400" y="2895600"/>
          <a:ext cx="8229600" cy="167640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20008"/>
                    </a:ext>
                  </a:extLst>
                </a:gridCol>
              </a:tblGrid>
              <a:tr h="838200">
                <a:tc>
                  <a:txBody>
                    <a:bodyPr/>
                    <a:lstStyle/>
                    <a:p>
                      <a:pPr algn="ctr"/>
                      <a:r>
                        <a:rPr lang="en-US" sz="4000" b="1" dirty="0"/>
                        <a:t>X</a:t>
                      </a:r>
                    </a:p>
                  </a:txBody>
                  <a:tcPr/>
                </a:tc>
                <a:tc>
                  <a:txBody>
                    <a:bodyPr/>
                    <a:lstStyle/>
                    <a:p>
                      <a:pPr algn="ctr"/>
                      <a:r>
                        <a:rPr lang="en-US" sz="4000" b="1" dirty="0"/>
                        <a:t>18</a:t>
                      </a:r>
                    </a:p>
                  </a:txBody>
                  <a:tcPr/>
                </a:tc>
                <a:tc>
                  <a:txBody>
                    <a:bodyPr/>
                    <a:lstStyle/>
                    <a:p>
                      <a:pPr algn="ctr"/>
                      <a:r>
                        <a:rPr lang="en-US" sz="4000" b="1" dirty="0"/>
                        <a:t>15</a:t>
                      </a:r>
                    </a:p>
                  </a:txBody>
                  <a:tcPr/>
                </a:tc>
                <a:tc>
                  <a:txBody>
                    <a:bodyPr/>
                    <a:lstStyle/>
                    <a:p>
                      <a:pPr algn="ctr"/>
                      <a:r>
                        <a:rPr lang="en-US" sz="4000" b="1" dirty="0"/>
                        <a:t>19</a:t>
                      </a:r>
                    </a:p>
                  </a:txBody>
                  <a:tcPr/>
                </a:tc>
                <a:tc>
                  <a:txBody>
                    <a:bodyPr/>
                    <a:lstStyle/>
                    <a:p>
                      <a:pPr algn="ctr"/>
                      <a:r>
                        <a:rPr lang="en-US" sz="4000" b="1" dirty="0"/>
                        <a:t>8</a:t>
                      </a:r>
                    </a:p>
                  </a:txBody>
                  <a:tcPr/>
                </a:tc>
                <a:tc>
                  <a:txBody>
                    <a:bodyPr/>
                    <a:lstStyle/>
                    <a:p>
                      <a:pPr algn="ctr"/>
                      <a:r>
                        <a:rPr lang="en-US" sz="4000" b="1" dirty="0"/>
                        <a:t>10</a:t>
                      </a:r>
                    </a:p>
                  </a:txBody>
                  <a:tcPr/>
                </a:tc>
                <a:tc>
                  <a:txBody>
                    <a:bodyPr/>
                    <a:lstStyle/>
                    <a:p>
                      <a:pPr algn="ctr"/>
                      <a:r>
                        <a:rPr lang="en-US" sz="4000" b="1" dirty="0"/>
                        <a:t>13</a:t>
                      </a:r>
                    </a:p>
                  </a:txBody>
                  <a:tcPr/>
                </a:tc>
                <a:tc>
                  <a:txBody>
                    <a:bodyPr/>
                    <a:lstStyle/>
                    <a:p>
                      <a:pPr algn="ctr"/>
                      <a:r>
                        <a:rPr lang="en-US" sz="4000" b="1" dirty="0"/>
                        <a:t>9</a:t>
                      </a:r>
                    </a:p>
                  </a:txBody>
                  <a:tcPr/>
                </a:tc>
                <a:tc>
                  <a:txBody>
                    <a:bodyPr/>
                    <a:lstStyle/>
                    <a:p>
                      <a:pPr algn="ctr"/>
                      <a:r>
                        <a:rPr lang="en-US" sz="4000" b="1" dirty="0"/>
                        <a:t>14</a:t>
                      </a:r>
                    </a:p>
                  </a:txBody>
                  <a:tcPr/>
                </a:tc>
                <a:extLst>
                  <a:ext uri="{0D108BD9-81ED-4DB2-BD59-A6C34878D82A}">
                    <a16:rowId xmlns:a16="http://schemas.microsoft.com/office/drawing/2014/main" val="10000"/>
                  </a:ext>
                </a:extLst>
              </a:tr>
              <a:tr h="838200">
                <a:tc>
                  <a:txBody>
                    <a:bodyPr/>
                    <a:lstStyle/>
                    <a:p>
                      <a:pPr algn="ctr"/>
                      <a:r>
                        <a:rPr lang="en-US" sz="4000" b="1" dirty="0"/>
                        <a:t>Y</a:t>
                      </a:r>
                    </a:p>
                  </a:txBody>
                  <a:tcPr/>
                </a:tc>
                <a:tc>
                  <a:txBody>
                    <a:bodyPr/>
                    <a:lstStyle/>
                    <a:p>
                      <a:pPr algn="ctr"/>
                      <a:r>
                        <a:rPr lang="en-US" sz="4000" b="1" dirty="0"/>
                        <a:t>8</a:t>
                      </a:r>
                    </a:p>
                  </a:txBody>
                  <a:tcPr/>
                </a:tc>
                <a:tc>
                  <a:txBody>
                    <a:bodyPr/>
                    <a:lstStyle/>
                    <a:p>
                      <a:pPr algn="ctr"/>
                      <a:r>
                        <a:rPr lang="en-US" sz="4000" b="1" dirty="0"/>
                        <a:t>6</a:t>
                      </a:r>
                    </a:p>
                  </a:txBody>
                  <a:tcPr/>
                </a:tc>
                <a:tc>
                  <a:txBody>
                    <a:bodyPr/>
                    <a:lstStyle/>
                    <a:p>
                      <a:pPr algn="ctr"/>
                      <a:r>
                        <a:rPr lang="en-US" sz="4000" b="1" dirty="0"/>
                        <a:t>10</a:t>
                      </a:r>
                    </a:p>
                  </a:txBody>
                  <a:tcPr/>
                </a:tc>
                <a:tc>
                  <a:txBody>
                    <a:bodyPr/>
                    <a:lstStyle/>
                    <a:p>
                      <a:pPr algn="ctr"/>
                      <a:r>
                        <a:rPr lang="en-US" sz="4000" b="1" dirty="0"/>
                        <a:t>6</a:t>
                      </a:r>
                    </a:p>
                  </a:txBody>
                  <a:tcPr/>
                </a:tc>
                <a:tc>
                  <a:txBody>
                    <a:bodyPr/>
                    <a:lstStyle/>
                    <a:p>
                      <a:pPr algn="ctr"/>
                      <a:r>
                        <a:rPr lang="en-US" sz="4000" b="1" dirty="0"/>
                        <a:t>3</a:t>
                      </a:r>
                    </a:p>
                  </a:txBody>
                  <a:tcPr/>
                </a:tc>
                <a:tc>
                  <a:txBody>
                    <a:bodyPr/>
                    <a:lstStyle/>
                    <a:p>
                      <a:pPr algn="ctr"/>
                      <a:r>
                        <a:rPr lang="en-US" sz="4000" b="1" dirty="0"/>
                        <a:t>7</a:t>
                      </a:r>
                    </a:p>
                  </a:txBody>
                  <a:tcPr/>
                </a:tc>
                <a:tc>
                  <a:txBody>
                    <a:bodyPr/>
                    <a:lstStyle/>
                    <a:p>
                      <a:pPr algn="ctr"/>
                      <a:r>
                        <a:rPr lang="en-US" sz="4000" b="1" dirty="0"/>
                        <a:t>5</a:t>
                      </a:r>
                    </a:p>
                  </a:txBody>
                  <a:tcPr/>
                </a:tc>
                <a:tc>
                  <a:txBody>
                    <a:bodyPr/>
                    <a:lstStyle/>
                    <a:p>
                      <a:pPr algn="ctr"/>
                      <a:r>
                        <a:rPr lang="en-US" sz="4000" b="1" dirty="0"/>
                        <a:t>4</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51234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Q19 of 20</a:t>
            </a:r>
          </a:p>
        </p:txBody>
      </p:sp>
      <p:sp>
        <p:nvSpPr>
          <p:cNvPr id="13" name="Rectangle 12"/>
          <p:cNvSpPr/>
          <p:nvPr/>
        </p:nvSpPr>
        <p:spPr>
          <a:xfrm>
            <a:off x="3429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spcBef>
                <a:spcPct val="50000"/>
              </a:spcBef>
            </a:pPr>
            <a:endParaRPr lang="en-US" b="1" dirty="0">
              <a:solidFill>
                <a:schemeClr val="bg1">
                  <a:lumMod val="95000"/>
                  <a:lumOff val="5000"/>
                </a:schemeClr>
              </a:solidFill>
            </a:endParaRPr>
          </a:p>
        </p:txBody>
      </p:sp>
      <p:sp>
        <p:nvSpPr>
          <p:cNvPr id="6" name="Text Box 9"/>
          <p:cNvSpPr txBox="1">
            <a:spLocks noChangeArrowheads="1"/>
          </p:cNvSpPr>
          <p:nvPr/>
        </p:nvSpPr>
        <p:spPr bwMode="auto">
          <a:xfrm>
            <a:off x="533400" y="1749862"/>
            <a:ext cx="8229600" cy="646331"/>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bg1">
                    <a:lumMod val="95000"/>
                    <a:lumOff val="5000"/>
                  </a:schemeClr>
                </a:solidFill>
              </a:rPr>
              <a:t>Find the line of best fit for the data:</a:t>
            </a:r>
          </a:p>
        </p:txBody>
      </p:sp>
      <p:graphicFrame>
        <p:nvGraphicFramePr>
          <p:cNvPr id="4" name="Table 3"/>
          <p:cNvGraphicFramePr>
            <a:graphicFrameLocks noGrp="1"/>
          </p:cNvGraphicFramePr>
          <p:nvPr>
            <p:extLst>
              <p:ext uri="{D42A27DB-BD31-4B8C-83A1-F6EECF244321}">
                <p14:modId xmlns:p14="http://schemas.microsoft.com/office/powerpoint/2010/main" val="1374902007"/>
              </p:ext>
            </p:extLst>
          </p:nvPr>
        </p:nvGraphicFramePr>
        <p:xfrm>
          <a:off x="533400" y="2819400"/>
          <a:ext cx="8229600" cy="160020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20008"/>
                    </a:ext>
                  </a:extLst>
                </a:gridCol>
              </a:tblGrid>
              <a:tr h="800100">
                <a:tc>
                  <a:txBody>
                    <a:bodyPr/>
                    <a:lstStyle/>
                    <a:p>
                      <a:pPr algn="ctr"/>
                      <a:r>
                        <a:rPr lang="en-US" sz="4000" b="1" dirty="0"/>
                        <a:t>X</a:t>
                      </a:r>
                    </a:p>
                  </a:txBody>
                  <a:tcPr/>
                </a:tc>
                <a:tc>
                  <a:txBody>
                    <a:bodyPr/>
                    <a:lstStyle/>
                    <a:p>
                      <a:pPr algn="ctr"/>
                      <a:r>
                        <a:rPr lang="en-US" sz="4000" b="1" dirty="0"/>
                        <a:t>1</a:t>
                      </a:r>
                    </a:p>
                  </a:txBody>
                  <a:tcPr/>
                </a:tc>
                <a:tc>
                  <a:txBody>
                    <a:bodyPr/>
                    <a:lstStyle/>
                    <a:p>
                      <a:pPr algn="ctr"/>
                      <a:r>
                        <a:rPr lang="en-US" sz="4000" b="1" dirty="0"/>
                        <a:t>2</a:t>
                      </a:r>
                    </a:p>
                  </a:txBody>
                  <a:tcPr/>
                </a:tc>
                <a:tc>
                  <a:txBody>
                    <a:bodyPr/>
                    <a:lstStyle/>
                    <a:p>
                      <a:pPr algn="ctr"/>
                      <a:r>
                        <a:rPr lang="en-US" sz="4000" b="1" dirty="0"/>
                        <a:t>3</a:t>
                      </a:r>
                    </a:p>
                  </a:txBody>
                  <a:tcPr/>
                </a:tc>
                <a:tc>
                  <a:txBody>
                    <a:bodyPr/>
                    <a:lstStyle/>
                    <a:p>
                      <a:pPr algn="ctr"/>
                      <a:r>
                        <a:rPr lang="en-US" sz="4000" b="1" dirty="0"/>
                        <a:t>4</a:t>
                      </a:r>
                    </a:p>
                  </a:txBody>
                  <a:tcPr/>
                </a:tc>
                <a:tc>
                  <a:txBody>
                    <a:bodyPr/>
                    <a:lstStyle/>
                    <a:p>
                      <a:pPr algn="ctr"/>
                      <a:r>
                        <a:rPr lang="en-US" sz="4000" b="1" dirty="0"/>
                        <a:t>5</a:t>
                      </a:r>
                    </a:p>
                  </a:txBody>
                  <a:tcPr/>
                </a:tc>
                <a:tc>
                  <a:txBody>
                    <a:bodyPr/>
                    <a:lstStyle/>
                    <a:p>
                      <a:pPr algn="ctr"/>
                      <a:r>
                        <a:rPr lang="en-US" sz="4000" b="1" dirty="0"/>
                        <a:t>6</a:t>
                      </a:r>
                    </a:p>
                  </a:txBody>
                  <a:tcPr/>
                </a:tc>
                <a:tc>
                  <a:txBody>
                    <a:bodyPr/>
                    <a:lstStyle/>
                    <a:p>
                      <a:pPr algn="ctr"/>
                      <a:r>
                        <a:rPr lang="en-US" sz="4000" b="1" dirty="0"/>
                        <a:t>7</a:t>
                      </a:r>
                    </a:p>
                  </a:txBody>
                  <a:tcPr/>
                </a:tc>
                <a:tc>
                  <a:txBody>
                    <a:bodyPr/>
                    <a:lstStyle/>
                    <a:p>
                      <a:pPr algn="ctr"/>
                      <a:r>
                        <a:rPr lang="en-US" sz="4000" b="1" dirty="0"/>
                        <a:t>8</a:t>
                      </a:r>
                    </a:p>
                  </a:txBody>
                  <a:tcPr/>
                </a:tc>
                <a:extLst>
                  <a:ext uri="{0D108BD9-81ED-4DB2-BD59-A6C34878D82A}">
                    <a16:rowId xmlns:a16="http://schemas.microsoft.com/office/drawing/2014/main" val="10000"/>
                  </a:ext>
                </a:extLst>
              </a:tr>
              <a:tr h="800100">
                <a:tc>
                  <a:txBody>
                    <a:bodyPr/>
                    <a:lstStyle/>
                    <a:p>
                      <a:pPr algn="ctr"/>
                      <a:r>
                        <a:rPr lang="en-US" sz="4000" b="1" dirty="0"/>
                        <a:t>Y</a:t>
                      </a:r>
                    </a:p>
                  </a:txBody>
                  <a:tcPr/>
                </a:tc>
                <a:tc>
                  <a:txBody>
                    <a:bodyPr/>
                    <a:lstStyle/>
                    <a:p>
                      <a:pPr algn="ctr"/>
                      <a:r>
                        <a:rPr lang="en-US" sz="4000" b="1" dirty="0"/>
                        <a:t>35</a:t>
                      </a:r>
                    </a:p>
                  </a:txBody>
                  <a:tcPr/>
                </a:tc>
                <a:tc>
                  <a:txBody>
                    <a:bodyPr/>
                    <a:lstStyle/>
                    <a:p>
                      <a:pPr algn="ctr"/>
                      <a:r>
                        <a:rPr lang="en-US" sz="4000" b="1" dirty="0"/>
                        <a:t>29</a:t>
                      </a:r>
                    </a:p>
                  </a:txBody>
                  <a:tcPr/>
                </a:tc>
                <a:tc>
                  <a:txBody>
                    <a:bodyPr/>
                    <a:lstStyle/>
                    <a:p>
                      <a:pPr algn="ctr"/>
                      <a:r>
                        <a:rPr lang="en-US" sz="4000" b="1" dirty="0"/>
                        <a:t>26</a:t>
                      </a:r>
                    </a:p>
                  </a:txBody>
                  <a:tcPr/>
                </a:tc>
                <a:tc>
                  <a:txBody>
                    <a:bodyPr/>
                    <a:lstStyle/>
                    <a:p>
                      <a:pPr algn="ctr"/>
                      <a:r>
                        <a:rPr lang="en-US" sz="4000" b="1" dirty="0"/>
                        <a:t>20</a:t>
                      </a:r>
                    </a:p>
                  </a:txBody>
                  <a:tcPr/>
                </a:tc>
                <a:tc>
                  <a:txBody>
                    <a:bodyPr/>
                    <a:lstStyle/>
                    <a:p>
                      <a:pPr algn="ctr"/>
                      <a:r>
                        <a:rPr lang="en-US" sz="4000" b="1" dirty="0"/>
                        <a:t>16</a:t>
                      </a:r>
                    </a:p>
                  </a:txBody>
                  <a:tcPr/>
                </a:tc>
                <a:tc>
                  <a:txBody>
                    <a:bodyPr/>
                    <a:lstStyle/>
                    <a:p>
                      <a:pPr algn="ctr"/>
                      <a:r>
                        <a:rPr lang="en-US" sz="4000" b="1" dirty="0"/>
                        <a:t>9</a:t>
                      </a:r>
                    </a:p>
                  </a:txBody>
                  <a:tcPr/>
                </a:tc>
                <a:tc>
                  <a:txBody>
                    <a:bodyPr/>
                    <a:lstStyle/>
                    <a:p>
                      <a:pPr algn="ctr"/>
                      <a:r>
                        <a:rPr lang="en-US" sz="4000" b="1" dirty="0"/>
                        <a:t>6</a:t>
                      </a:r>
                    </a:p>
                  </a:txBody>
                  <a:tcPr/>
                </a:tc>
                <a:tc>
                  <a:txBody>
                    <a:bodyPr/>
                    <a:lstStyle/>
                    <a:p>
                      <a:pPr algn="ctr"/>
                      <a:r>
                        <a:rPr lang="en-US" sz="4000" b="1" dirty="0"/>
                        <a:t>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51234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Q20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spcBef>
                <a:spcPct val="50000"/>
              </a:spcBef>
            </a:pPr>
            <a:endParaRPr lang="en-US" b="1" dirty="0">
              <a:solidFill>
                <a:schemeClr val="bg1">
                  <a:lumMod val="95000"/>
                  <a:lumOff val="5000"/>
                </a:schemeClr>
              </a:solidFill>
            </a:endParaRPr>
          </a:p>
        </p:txBody>
      </p:sp>
      <p:sp>
        <p:nvSpPr>
          <p:cNvPr id="6" name="Text Box 9"/>
          <p:cNvSpPr txBox="1">
            <a:spLocks noChangeArrowheads="1"/>
          </p:cNvSpPr>
          <p:nvPr/>
        </p:nvSpPr>
        <p:spPr bwMode="auto">
          <a:xfrm>
            <a:off x="533400" y="1749862"/>
            <a:ext cx="8229600" cy="1200329"/>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bg1">
                    <a:lumMod val="95000"/>
                    <a:lumOff val="5000"/>
                  </a:schemeClr>
                </a:solidFill>
              </a:rPr>
              <a:t>Find the line of best fit.  Let the year 2000 be x = 0.</a:t>
            </a:r>
          </a:p>
        </p:txBody>
      </p:sp>
      <p:graphicFrame>
        <p:nvGraphicFramePr>
          <p:cNvPr id="4" name="Table 3"/>
          <p:cNvGraphicFramePr>
            <a:graphicFrameLocks noGrp="1"/>
          </p:cNvGraphicFramePr>
          <p:nvPr>
            <p:extLst>
              <p:ext uri="{D42A27DB-BD31-4B8C-83A1-F6EECF244321}">
                <p14:modId xmlns:p14="http://schemas.microsoft.com/office/powerpoint/2010/main" val="705744224"/>
              </p:ext>
            </p:extLst>
          </p:nvPr>
        </p:nvGraphicFramePr>
        <p:xfrm>
          <a:off x="571500" y="3178790"/>
          <a:ext cx="8191503" cy="1774210"/>
        </p:xfrm>
        <a:graphic>
          <a:graphicData uri="http://schemas.openxmlformats.org/drawingml/2006/table">
            <a:tbl>
              <a:tblPr firstRow="1" bandRow="1">
                <a:tableStyleId>{5C22544A-7EE6-4342-B048-85BDC9FD1C3A}</a:tableStyleId>
              </a:tblPr>
              <a:tblGrid>
                <a:gridCol w="910167">
                  <a:extLst>
                    <a:ext uri="{9D8B030D-6E8A-4147-A177-3AD203B41FA5}">
                      <a16:colId xmlns:a16="http://schemas.microsoft.com/office/drawing/2014/main" val="20000"/>
                    </a:ext>
                  </a:extLst>
                </a:gridCol>
                <a:gridCol w="910167">
                  <a:extLst>
                    <a:ext uri="{9D8B030D-6E8A-4147-A177-3AD203B41FA5}">
                      <a16:colId xmlns:a16="http://schemas.microsoft.com/office/drawing/2014/main" val="20001"/>
                    </a:ext>
                  </a:extLst>
                </a:gridCol>
                <a:gridCol w="910167">
                  <a:extLst>
                    <a:ext uri="{9D8B030D-6E8A-4147-A177-3AD203B41FA5}">
                      <a16:colId xmlns:a16="http://schemas.microsoft.com/office/drawing/2014/main" val="20002"/>
                    </a:ext>
                  </a:extLst>
                </a:gridCol>
                <a:gridCol w="910167">
                  <a:extLst>
                    <a:ext uri="{9D8B030D-6E8A-4147-A177-3AD203B41FA5}">
                      <a16:colId xmlns:a16="http://schemas.microsoft.com/office/drawing/2014/main" val="20003"/>
                    </a:ext>
                  </a:extLst>
                </a:gridCol>
                <a:gridCol w="910167">
                  <a:extLst>
                    <a:ext uri="{9D8B030D-6E8A-4147-A177-3AD203B41FA5}">
                      <a16:colId xmlns:a16="http://schemas.microsoft.com/office/drawing/2014/main" val="20004"/>
                    </a:ext>
                  </a:extLst>
                </a:gridCol>
                <a:gridCol w="910167">
                  <a:extLst>
                    <a:ext uri="{9D8B030D-6E8A-4147-A177-3AD203B41FA5}">
                      <a16:colId xmlns:a16="http://schemas.microsoft.com/office/drawing/2014/main" val="20005"/>
                    </a:ext>
                  </a:extLst>
                </a:gridCol>
                <a:gridCol w="910167">
                  <a:extLst>
                    <a:ext uri="{9D8B030D-6E8A-4147-A177-3AD203B41FA5}">
                      <a16:colId xmlns:a16="http://schemas.microsoft.com/office/drawing/2014/main" val="20006"/>
                    </a:ext>
                  </a:extLst>
                </a:gridCol>
                <a:gridCol w="910167">
                  <a:extLst>
                    <a:ext uri="{9D8B030D-6E8A-4147-A177-3AD203B41FA5}">
                      <a16:colId xmlns:a16="http://schemas.microsoft.com/office/drawing/2014/main" val="20007"/>
                    </a:ext>
                  </a:extLst>
                </a:gridCol>
                <a:gridCol w="910167">
                  <a:extLst>
                    <a:ext uri="{9D8B030D-6E8A-4147-A177-3AD203B41FA5}">
                      <a16:colId xmlns:a16="http://schemas.microsoft.com/office/drawing/2014/main" val="20008"/>
                    </a:ext>
                  </a:extLst>
                </a:gridCol>
              </a:tblGrid>
              <a:tr h="887105">
                <a:tc>
                  <a:txBody>
                    <a:bodyPr/>
                    <a:lstStyle/>
                    <a:p>
                      <a:pPr algn="ctr"/>
                      <a:r>
                        <a:rPr lang="en-US" sz="4000" b="1" dirty="0"/>
                        <a:t>X</a:t>
                      </a:r>
                    </a:p>
                  </a:txBody>
                  <a:tcPr/>
                </a:tc>
                <a:tc>
                  <a:txBody>
                    <a:bodyPr/>
                    <a:lstStyle/>
                    <a:p>
                      <a:pPr algn="ctr"/>
                      <a:r>
                        <a:rPr lang="en-US" sz="2400" b="1" dirty="0"/>
                        <a:t>2000</a:t>
                      </a:r>
                    </a:p>
                  </a:txBody>
                  <a:tcPr/>
                </a:tc>
                <a:tc>
                  <a:txBody>
                    <a:bodyPr/>
                    <a:lstStyle/>
                    <a:p>
                      <a:pPr algn="ctr"/>
                      <a:r>
                        <a:rPr lang="en-US" sz="2400" b="1" dirty="0"/>
                        <a:t>2001</a:t>
                      </a:r>
                    </a:p>
                  </a:txBody>
                  <a:tcPr/>
                </a:tc>
                <a:tc>
                  <a:txBody>
                    <a:bodyPr/>
                    <a:lstStyle/>
                    <a:p>
                      <a:pPr algn="ctr"/>
                      <a:r>
                        <a:rPr lang="en-US" sz="2400" b="1" dirty="0"/>
                        <a:t>2002</a:t>
                      </a:r>
                    </a:p>
                  </a:txBody>
                  <a:tcPr/>
                </a:tc>
                <a:tc>
                  <a:txBody>
                    <a:bodyPr/>
                    <a:lstStyle/>
                    <a:p>
                      <a:pPr algn="ctr"/>
                      <a:r>
                        <a:rPr lang="en-US" sz="2400" b="1" dirty="0"/>
                        <a:t>2003</a:t>
                      </a:r>
                    </a:p>
                  </a:txBody>
                  <a:tcPr/>
                </a:tc>
                <a:tc>
                  <a:txBody>
                    <a:bodyPr/>
                    <a:lstStyle/>
                    <a:p>
                      <a:pPr algn="ctr"/>
                      <a:r>
                        <a:rPr lang="en-US" sz="2400" b="1" dirty="0"/>
                        <a:t>2004</a:t>
                      </a:r>
                    </a:p>
                  </a:txBody>
                  <a:tcPr/>
                </a:tc>
                <a:tc>
                  <a:txBody>
                    <a:bodyPr/>
                    <a:lstStyle/>
                    <a:p>
                      <a:pPr algn="ctr"/>
                      <a:r>
                        <a:rPr lang="en-US" sz="2400" b="1" dirty="0"/>
                        <a:t>2005</a:t>
                      </a:r>
                    </a:p>
                  </a:txBody>
                  <a:tcPr/>
                </a:tc>
                <a:tc>
                  <a:txBody>
                    <a:bodyPr/>
                    <a:lstStyle/>
                    <a:p>
                      <a:pPr algn="ctr"/>
                      <a:r>
                        <a:rPr lang="en-US" sz="2400" b="1" dirty="0"/>
                        <a:t>2006</a:t>
                      </a:r>
                    </a:p>
                  </a:txBody>
                  <a:tcPr/>
                </a:tc>
                <a:tc>
                  <a:txBody>
                    <a:bodyPr/>
                    <a:lstStyle/>
                    <a:p>
                      <a:pPr algn="ctr"/>
                      <a:r>
                        <a:rPr lang="en-US" sz="2400" b="1" dirty="0"/>
                        <a:t>2007</a:t>
                      </a:r>
                    </a:p>
                  </a:txBody>
                  <a:tcPr/>
                </a:tc>
                <a:extLst>
                  <a:ext uri="{0D108BD9-81ED-4DB2-BD59-A6C34878D82A}">
                    <a16:rowId xmlns:a16="http://schemas.microsoft.com/office/drawing/2014/main" val="10000"/>
                  </a:ext>
                </a:extLst>
              </a:tr>
              <a:tr h="887105">
                <a:tc>
                  <a:txBody>
                    <a:bodyPr/>
                    <a:lstStyle/>
                    <a:p>
                      <a:pPr algn="ctr"/>
                      <a:r>
                        <a:rPr lang="en-US" sz="4000" b="1" dirty="0"/>
                        <a:t>Y</a:t>
                      </a:r>
                    </a:p>
                  </a:txBody>
                  <a:tcPr/>
                </a:tc>
                <a:tc>
                  <a:txBody>
                    <a:bodyPr/>
                    <a:lstStyle/>
                    <a:p>
                      <a:pPr algn="ctr"/>
                      <a:r>
                        <a:rPr lang="en-US" sz="4000" b="1" dirty="0"/>
                        <a:t>2.3</a:t>
                      </a:r>
                    </a:p>
                  </a:txBody>
                  <a:tcPr/>
                </a:tc>
                <a:tc>
                  <a:txBody>
                    <a:bodyPr/>
                    <a:lstStyle/>
                    <a:p>
                      <a:pPr algn="ctr"/>
                      <a:r>
                        <a:rPr lang="en-US" sz="4000" b="1" dirty="0"/>
                        <a:t>2.6</a:t>
                      </a:r>
                    </a:p>
                  </a:txBody>
                  <a:tcPr/>
                </a:tc>
                <a:tc>
                  <a:txBody>
                    <a:bodyPr/>
                    <a:lstStyle/>
                    <a:p>
                      <a:pPr algn="ctr"/>
                      <a:r>
                        <a:rPr lang="en-US" sz="4000" b="1" dirty="0"/>
                        <a:t>3.1</a:t>
                      </a:r>
                    </a:p>
                  </a:txBody>
                  <a:tcPr/>
                </a:tc>
                <a:tc>
                  <a:txBody>
                    <a:bodyPr/>
                    <a:lstStyle/>
                    <a:p>
                      <a:pPr algn="ctr"/>
                      <a:r>
                        <a:rPr lang="en-US" sz="4000" b="1" dirty="0"/>
                        <a:t>3.3</a:t>
                      </a:r>
                    </a:p>
                  </a:txBody>
                  <a:tcPr/>
                </a:tc>
                <a:tc>
                  <a:txBody>
                    <a:bodyPr/>
                    <a:lstStyle/>
                    <a:p>
                      <a:pPr algn="ctr"/>
                      <a:r>
                        <a:rPr lang="en-US" sz="4000" b="1" dirty="0"/>
                        <a:t>4.0</a:t>
                      </a:r>
                    </a:p>
                  </a:txBody>
                  <a:tcPr/>
                </a:tc>
                <a:tc>
                  <a:txBody>
                    <a:bodyPr/>
                    <a:lstStyle/>
                    <a:p>
                      <a:pPr algn="ctr"/>
                      <a:r>
                        <a:rPr lang="en-US" sz="4000" b="1" dirty="0"/>
                        <a:t>5.2</a:t>
                      </a:r>
                    </a:p>
                  </a:txBody>
                  <a:tcPr/>
                </a:tc>
                <a:tc>
                  <a:txBody>
                    <a:bodyPr/>
                    <a:lstStyle/>
                    <a:p>
                      <a:pPr algn="ctr"/>
                      <a:r>
                        <a:rPr lang="en-US" sz="4000" b="1" dirty="0"/>
                        <a:t>5.9</a:t>
                      </a:r>
                    </a:p>
                  </a:txBody>
                  <a:tcPr/>
                </a:tc>
                <a:tc>
                  <a:txBody>
                    <a:bodyPr/>
                    <a:lstStyle/>
                    <a:p>
                      <a:pPr algn="ctr"/>
                      <a:r>
                        <a:rPr lang="en-US" sz="4000" b="1" dirty="0"/>
                        <a:t>7.0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10391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447800"/>
          </a:xfrm>
        </p:spPr>
        <p:txBody>
          <a:bodyPr>
            <a:noAutofit/>
          </a:bodyPr>
          <a:lstStyle/>
          <a:p>
            <a:pPr algn="ctr"/>
            <a:r>
              <a:rPr lang="en-US" sz="8800" b="1" dirty="0">
                <a:effectLst>
                  <a:outerShdw blurRad="38100" dist="38100" dir="2700000" algn="tl">
                    <a:srgbClr val="000000">
                      <a:alpha val="43137"/>
                    </a:srgbClr>
                  </a:outerShdw>
                </a:effectLst>
              </a:rPr>
              <a:t>Homework</a:t>
            </a:r>
          </a:p>
        </p:txBody>
      </p:sp>
      <p:sp>
        <p:nvSpPr>
          <p:cNvPr id="8" name="Rectangle 7"/>
          <p:cNvSpPr/>
          <p:nvPr/>
        </p:nvSpPr>
        <p:spPr>
          <a:xfrm>
            <a:off x="457200" y="1600200"/>
            <a:ext cx="8229600" cy="472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Title 4"/>
          <p:cNvSpPr txBox="1">
            <a:spLocks/>
          </p:cNvSpPr>
          <p:nvPr/>
        </p:nvSpPr>
        <p:spPr>
          <a:xfrm>
            <a:off x="457200" y="1676400"/>
            <a:ext cx="8229600" cy="4343400"/>
          </a:xfrm>
          <a:prstGeom prst="rect">
            <a:avLst/>
          </a:prstGeom>
          <a:ln>
            <a:noFill/>
          </a:ln>
        </p:spPr>
        <p:txBody>
          <a:bodyPr vert="horz" lIns="27432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7000" b="1" dirty="0">
                <a:solidFill>
                  <a:schemeClr val="bg1"/>
                </a:solidFill>
                <a:latin typeface="+mj-lt"/>
                <a:ea typeface="+mj-ea"/>
                <a:cs typeface="+mj-cs"/>
              </a:rPr>
              <a:t>Review Worksheet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447800"/>
          </a:xfrm>
        </p:spPr>
        <p:txBody>
          <a:bodyPr>
            <a:noAutofit/>
          </a:bodyPr>
          <a:lstStyle/>
          <a:p>
            <a:pPr algn="ctr"/>
            <a:r>
              <a:rPr lang="en-US" sz="8000" b="1" dirty="0">
                <a:effectLst>
                  <a:outerShdw blurRad="38100" dist="38100" dir="2700000" algn="tl">
                    <a:srgbClr val="000000">
                      <a:alpha val="43137"/>
                    </a:srgbClr>
                  </a:outerShdw>
                </a:effectLst>
              </a:rPr>
              <a:t>MATHO Answers</a:t>
            </a:r>
          </a:p>
        </p:txBody>
      </p:sp>
      <p:sp>
        <p:nvSpPr>
          <p:cNvPr id="8" name="Rectangle 7"/>
          <p:cNvSpPr/>
          <p:nvPr/>
        </p:nvSpPr>
        <p:spPr>
          <a:xfrm>
            <a:off x="457200" y="1600200"/>
            <a:ext cx="8229600" cy="472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Title 4"/>
          <p:cNvSpPr txBox="1">
            <a:spLocks/>
          </p:cNvSpPr>
          <p:nvPr/>
        </p:nvSpPr>
        <p:spPr>
          <a:xfrm>
            <a:off x="457200" y="1676400"/>
            <a:ext cx="8229600" cy="4343400"/>
          </a:xfrm>
          <a:prstGeom prst="rect">
            <a:avLst/>
          </a:prstGeom>
          <a:ln>
            <a:noFill/>
          </a:ln>
        </p:spPr>
        <p:txBody>
          <a:bodyPr vert="horz" lIns="27432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en-US" sz="7000" b="1" dirty="0">
              <a:solidFill>
                <a:schemeClr val="bg1"/>
              </a:solidFill>
              <a:latin typeface="+mj-lt"/>
              <a:ea typeface="+mj-ea"/>
              <a:cs typeface="+mj-cs"/>
            </a:endParaRPr>
          </a:p>
        </p:txBody>
      </p:sp>
      <p:sp>
        <p:nvSpPr>
          <p:cNvPr id="2" name="TextBox 1"/>
          <p:cNvSpPr txBox="1"/>
          <p:nvPr/>
        </p:nvSpPr>
        <p:spPr>
          <a:xfrm>
            <a:off x="609600" y="1828800"/>
            <a:ext cx="7772400" cy="3785652"/>
          </a:xfrm>
          <a:prstGeom prst="rect">
            <a:avLst/>
          </a:prstGeom>
          <a:noFill/>
        </p:spPr>
        <p:txBody>
          <a:bodyPr wrap="square" rtlCol="0">
            <a:spAutoFit/>
          </a:bodyPr>
          <a:lstStyle/>
          <a:p>
            <a:pPr marL="342900" indent="-342900">
              <a:buAutoNum type="arabicPeriod"/>
            </a:pPr>
            <a:r>
              <a:rPr lang="en-US" sz="2000" dirty="0">
                <a:solidFill>
                  <a:schemeClr val="bg1"/>
                </a:solidFill>
              </a:rPr>
              <a:t>C				2.  B</a:t>
            </a:r>
          </a:p>
          <a:p>
            <a:pPr marL="342900" indent="-342900">
              <a:buAutoNum type="arabicPeriod" startAt="3"/>
            </a:pPr>
            <a:r>
              <a:rPr lang="en-US" sz="2000" dirty="0">
                <a:solidFill>
                  <a:schemeClr val="bg1"/>
                </a:solidFill>
              </a:rPr>
              <a:t>23      			4.  12</a:t>
            </a:r>
          </a:p>
          <a:p>
            <a:pPr marL="342900" indent="-342900">
              <a:buAutoNum type="arabicPeriod" startAt="5"/>
            </a:pPr>
            <a:r>
              <a:rPr lang="en-US" sz="2000" dirty="0">
                <a:solidFill>
                  <a:schemeClr val="bg1"/>
                </a:solidFill>
              </a:rPr>
              <a:t>Box-and-whisker		6.  0.36</a:t>
            </a:r>
          </a:p>
          <a:p>
            <a:pPr marL="342900" indent="-342900">
              <a:buAutoNum type="arabicPeriod" startAt="7"/>
            </a:pPr>
            <a:r>
              <a:rPr lang="en-US" sz="2000" dirty="0">
                <a:solidFill>
                  <a:schemeClr val="bg1"/>
                </a:solidFill>
              </a:rPr>
              <a:t>0.41				8.  0.43</a:t>
            </a:r>
          </a:p>
          <a:p>
            <a:pPr marL="342900" indent="-342900">
              <a:buAutoNum type="arabicPeriod" startAt="9"/>
            </a:pPr>
            <a:r>
              <a:rPr lang="en-US" sz="2000" dirty="0">
                <a:solidFill>
                  <a:schemeClr val="bg1"/>
                </a:solidFill>
              </a:rPr>
              <a:t>0.58   			10.  7</a:t>
            </a:r>
          </a:p>
          <a:p>
            <a:pPr marL="342900" indent="-342900">
              <a:buAutoNum type="arabicPeriod" startAt="11"/>
            </a:pPr>
            <a:r>
              <a:rPr lang="en-US" sz="2000" dirty="0">
                <a:solidFill>
                  <a:schemeClr val="bg1"/>
                </a:solidFill>
              </a:rPr>
              <a:t> No	               		12.  Dot Plot</a:t>
            </a:r>
          </a:p>
          <a:p>
            <a:pPr marL="342900" indent="-342900">
              <a:buAutoNum type="arabicPeriod" startAt="13"/>
            </a:pPr>
            <a:r>
              <a:rPr lang="en-US" sz="2000" dirty="0">
                <a:solidFill>
                  <a:schemeClr val="bg1"/>
                </a:solidFill>
              </a:rPr>
              <a:t> D      			14.  A</a:t>
            </a:r>
          </a:p>
          <a:p>
            <a:pPr marL="342900" indent="-342900">
              <a:buAutoNum type="arabicPeriod" startAt="15"/>
            </a:pPr>
            <a:r>
              <a:rPr lang="en-US" sz="2000" dirty="0">
                <a:solidFill>
                  <a:schemeClr val="bg1"/>
                </a:solidFill>
              </a:rPr>
              <a:t> Skew right			16.  74</a:t>
            </a:r>
          </a:p>
          <a:p>
            <a:pPr marL="342900" indent="-342900">
              <a:buAutoNum type="arabicPeriod" startAt="17"/>
            </a:pPr>
            <a:r>
              <a:rPr lang="en-US" sz="2000" dirty="0">
                <a:solidFill>
                  <a:schemeClr val="bg1"/>
                </a:solidFill>
              </a:rPr>
              <a:t> 25.5	               		18.  y = 0.39x + 0.99</a:t>
            </a:r>
          </a:p>
          <a:p>
            <a:pPr marL="342900" indent="-342900">
              <a:buAutoNum type="arabicPeriod" startAt="19"/>
            </a:pPr>
            <a:r>
              <a:rPr lang="en-US" sz="2000" dirty="0">
                <a:solidFill>
                  <a:schemeClr val="bg1"/>
                </a:solidFill>
              </a:rPr>
              <a:t>y = -4.94x + 39.86		20.  y = 0.67x + 1.83</a:t>
            </a:r>
          </a:p>
          <a:p>
            <a:pPr marL="342900" indent="-342900">
              <a:buAutoNum type="arabicPeriod" startAt="19"/>
            </a:pPr>
            <a:endParaRPr lang="en-US" sz="2000" dirty="0">
              <a:solidFill>
                <a:schemeClr val="bg1"/>
              </a:solidFill>
            </a:endParaRPr>
          </a:p>
          <a:p>
            <a:r>
              <a:rPr lang="en-US" sz="2000" dirty="0">
                <a:solidFill>
                  <a:schemeClr val="bg1"/>
                </a:solidFill>
              </a:rPr>
              <a:t>Extra Answers: Yes, 0.27, Bimodal, Histogram, y = 1.4x – 1.61</a:t>
            </a:r>
          </a:p>
        </p:txBody>
      </p:sp>
    </p:spTree>
    <p:extLst>
      <p:ext uri="{BB962C8B-B14F-4D97-AF65-F5344CB8AC3E}">
        <p14:creationId xmlns:p14="http://schemas.microsoft.com/office/powerpoint/2010/main" val="2507465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0"/>
            <a:ext cx="6096000" cy="2819400"/>
          </a:xfrm>
          <a:solidFill>
            <a:schemeClr val="tx1"/>
          </a:solidFill>
          <a:ln w="76200">
            <a:solidFill>
              <a:schemeClr val="bg1"/>
            </a:solidFill>
          </a:ln>
        </p:spPr>
        <p:txBody>
          <a:bodyPr>
            <a:noAutofit/>
          </a:bodyPr>
          <a:lstStyle/>
          <a:p>
            <a:pPr algn="ctr"/>
            <a:r>
              <a:rPr lang="en-US" sz="8000" b="1" dirty="0">
                <a:solidFill>
                  <a:schemeClr val="accent5">
                    <a:lumMod val="50000"/>
                  </a:schemeClr>
                </a:solidFill>
                <a:effectLst>
                  <a:outerShdw blurRad="38100" dist="38100" dir="2700000" algn="tl">
                    <a:srgbClr val="000000">
                      <a:alpha val="43137"/>
                    </a:srgbClr>
                  </a:outerShdw>
                </a:effectLst>
              </a:rPr>
              <a:t>Review MATHO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Q1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 Box 9"/>
          <p:cNvSpPr txBox="1">
            <a:spLocks noChangeArrowheads="1"/>
          </p:cNvSpPr>
          <p:nvPr/>
        </p:nvSpPr>
        <p:spPr bwMode="auto">
          <a:xfrm>
            <a:off x="457200" y="1749862"/>
            <a:ext cx="8229600" cy="4801314"/>
          </a:xfrm>
          <a:prstGeom prst="rect">
            <a:avLst/>
          </a:prstGeom>
          <a:noFill/>
          <a:ln w="9525">
            <a:noFill/>
            <a:miter lim="800000"/>
            <a:headEnd/>
            <a:tailEnd/>
          </a:ln>
          <a:effectLst/>
        </p:spPr>
        <p:txBody>
          <a:bodyPr wrap="square">
            <a:spAutoFit/>
          </a:bodyPr>
          <a:lstStyle/>
          <a:p>
            <a:pPr marL="457200" indent="-457200">
              <a:spcBef>
                <a:spcPct val="50000"/>
              </a:spcBef>
            </a:pPr>
            <a:r>
              <a:rPr lang="en-US" sz="3600" b="1" baseline="0" dirty="0">
                <a:solidFill>
                  <a:schemeClr val="bg1">
                    <a:lumMod val="95000"/>
                    <a:lumOff val="5000"/>
                  </a:schemeClr>
                </a:solidFill>
              </a:rPr>
              <a:t>Describe the correlation: </a:t>
            </a:r>
          </a:p>
          <a:p>
            <a:pPr marL="457200" indent="-457200">
              <a:spcBef>
                <a:spcPct val="50000"/>
              </a:spcBef>
            </a:pPr>
            <a:endParaRPr lang="en-US" sz="3600" b="1" dirty="0">
              <a:solidFill>
                <a:schemeClr val="bg1">
                  <a:lumMod val="95000"/>
                  <a:lumOff val="5000"/>
                </a:schemeClr>
              </a:solidFill>
            </a:endParaRPr>
          </a:p>
          <a:p>
            <a:pPr marL="457200" indent="-457200">
              <a:spcBef>
                <a:spcPct val="50000"/>
              </a:spcBef>
            </a:pPr>
            <a:r>
              <a:rPr lang="en-US" sz="3600" b="1" baseline="0" dirty="0">
                <a:solidFill>
                  <a:schemeClr val="bg1">
                    <a:lumMod val="95000"/>
                    <a:lumOff val="5000"/>
                  </a:schemeClr>
                </a:solidFill>
              </a:rPr>
              <a:t>a) Strong positive</a:t>
            </a:r>
          </a:p>
          <a:p>
            <a:pPr marL="457200" indent="-457200">
              <a:spcBef>
                <a:spcPct val="50000"/>
              </a:spcBef>
            </a:pPr>
            <a:r>
              <a:rPr lang="en-US" sz="3600" b="1" dirty="0">
                <a:solidFill>
                  <a:schemeClr val="bg1">
                    <a:lumMod val="95000"/>
                    <a:lumOff val="5000"/>
                  </a:schemeClr>
                </a:solidFill>
              </a:rPr>
              <a:t>b) Strong negative</a:t>
            </a:r>
          </a:p>
          <a:p>
            <a:pPr marL="457200" indent="-457200">
              <a:spcBef>
                <a:spcPct val="50000"/>
              </a:spcBef>
            </a:pPr>
            <a:r>
              <a:rPr lang="en-US" sz="3600" b="1" baseline="0" dirty="0">
                <a:solidFill>
                  <a:schemeClr val="bg1">
                    <a:lumMod val="95000"/>
                    <a:lumOff val="5000"/>
                  </a:schemeClr>
                </a:solidFill>
              </a:rPr>
              <a:t>c) Weak positive</a:t>
            </a:r>
          </a:p>
          <a:p>
            <a:pPr marL="457200" indent="-457200">
              <a:spcBef>
                <a:spcPct val="50000"/>
              </a:spcBef>
            </a:pPr>
            <a:r>
              <a:rPr lang="en-US" sz="3600" b="1" dirty="0">
                <a:solidFill>
                  <a:schemeClr val="bg1">
                    <a:lumMod val="95000"/>
                    <a:lumOff val="5000"/>
                  </a:schemeClr>
                </a:solidFill>
              </a:rPr>
              <a:t>d) Weak negative</a:t>
            </a:r>
            <a:endParaRPr lang="en-US" sz="3600" b="1" baseline="0" dirty="0">
              <a:solidFill>
                <a:schemeClr val="bg1">
                  <a:lumMod val="95000"/>
                  <a:lumOff val="5000"/>
                </a:schemeClr>
              </a:solidFill>
            </a:endParaRPr>
          </a:p>
        </p:txBody>
      </p:sp>
      <p:pic>
        <p:nvPicPr>
          <p:cNvPr id="5" name="Picture 4"/>
          <p:cNvPicPr/>
          <p:nvPr/>
        </p:nvPicPr>
        <p:blipFill rotWithShape="1">
          <a:blip r:embed="rId2" cstate="print">
            <a:extLst>
              <a:ext uri="{28A0092B-C50C-407E-A947-70E740481C1C}">
                <a14:useLocalDpi xmlns:a14="http://schemas.microsoft.com/office/drawing/2010/main" val="0"/>
              </a:ext>
            </a:extLst>
          </a:blip>
          <a:srcRect l="10209" t="16154" r="10035" b="14616"/>
          <a:stretch/>
        </p:blipFill>
        <p:spPr bwMode="auto">
          <a:xfrm>
            <a:off x="5424487" y="1371600"/>
            <a:ext cx="2728913" cy="2257425"/>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Q2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 Box 9"/>
          <p:cNvSpPr txBox="1">
            <a:spLocks noChangeArrowheads="1"/>
          </p:cNvSpPr>
          <p:nvPr/>
        </p:nvSpPr>
        <p:spPr bwMode="auto">
          <a:xfrm>
            <a:off x="533400" y="1749862"/>
            <a:ext cx="8229600" cy="4832092"/>
          </a:xfrm>
          <a:prstGeom prst="rect">
            <a:avLst/>
          </a:prstGeom>
          <a:noFill/>
          <a:ln w="9525">
            <a:noFill/>
            <a:miter lim="800000"/>
            <a:headEnd/>
            <a:tailEnd/>
          </a:ln>
          <a:effectLst/>
        </p:spPr>
        <p:txBody>
          <a:bodyPr wrap="square">
            <a:spAutoFit/>
          </a:bodyPr>
          <a:lstStyle/>
          <a:p>
            <a:pPr marL="457200" indent="-457200">
              <a:spcBef>
                <a:spcPct val="50000"/>
              </a:spcBef>
            </a:pPr>
            <a:r>
              <a:rPr lang="en-US" sz="2800" b="1" dirty="0">
                <a:solidFill>
                  <a:schemeClr val="bg1">
                    <a:lumMod val="95000"/>
                    <a:lumOff val="5000"/>
                  </a:schemeClr>
                </a:solidFill>
              </a:rPr>
              <a:t>Which of the following would be a positive correlation?</a:t>
            </a:r>
          </a:p>
          <a:p>
            <a:pPr marL="742950" indent="-742950">
              <a:spcBef>
                <a:spcPct val="50000"/>
              </a:spcBef>
              <a:buAutoNum type="alphaLcParenR"/>
            </a:pPr>
            <a:r>
              <a:rPr lang="en-US" sz="2800" b="1" baseline="0" dirty="0">
                <a:solidFill>
                  <a:schemeClr val="bg1">
                    <a:lumMod val="95000"/>
                    <a:lumOff val="5000"/>
                  </a:schemeClr>
                </a:solidFill>
              </a:rPr>
              <a:t>The temperature and the amount of hot chocolate you drink</a:t>
            </a:r>
          </a:p>
          <a:p>
            <a:pPr marL="742950" indent="-742950">
              <a:spcBef>
                <a:spcPct val="50000"/>
              </a:spcBef>
              <a:buAutoNum type="alphaLcParenR"/>
            </a:pPr>
            <a:r>
              <a:rPr lang="en-US" sz="2800" b="1" dirty="0">
                <a:solidFill>
                  <a:schemeClr val="bg1">
                    <a:lumMod val="95000"/>
                    <a:lumOff val="5000"/>
                  </a:schemeClr>
                </a:solidFill>
              </a:rPr>
              <a:t>A person’s height and their weight</a:t>
            </a:r>
          </a:p>
          <a:p>
            <a:pPr marL="742950" indent="-742950">
              <a:spcBef>
                <a:spcPct val="50000"/>
              </a:spcBef>
              <a:buAutoNum type="alphaLcParenR"/>
            </a:pPr>
            <a:r>
              <a:rPr lang="en-US" sz="2800" b="1" baseline="0" dirty="0">
                <a:solidFill>
                  <a:schemeClr val="bg1">
                    <a:lumMod val="95000"/>
                    <a:lumOff val="5000"/>
                  </a:schemeClr>
                </a:solidFill>
              </a:rPr>
              <a:t>The</a:t>
            </a:r>
            <a:r>
              <a:rPr lang="en-US" sz="2800" b="1" dirty="0">
                <a:solidFill>
                  <a:schemeClr val="bg1">
                    <a:lumMod val="95000"/>
                    <a:lumOff val="5000"/>
                  </a:schemeClr>
                </a:solidFill>
              </a:rPr>
              <a:t> amount of safety training given and accidents reported</a:t>
            </a:r>
          </a:p>
          <a:p>
            <a:pPr marL="742950" indent="-742950">
              <a:spcBef>
                <a:spcPct val="50000"/>
              </a:spcBef>
              <a:buAutoNum type="alphaLcParenR"/>
            </a:pPr>
            <a:r>
              <a:rPr lang="en-US" sz="2800" b="1" baseline="0" dirty="0">
                <a:solidFill>
                  <a:schemeClr val="bg1">
                    <a:lumMod val="95000"/>
                    <a:lumOff val="5000"/>
                  </a:schemeClr>
                </a:solidFill>
              </a:rPr>
              <a:t>Your</a:t>
            </a:r>
            <a:r>
              <a:rPr lang="en-US" sz="2800" b="1" dirty="0">
                <a:solidFill>
                  <a:schemeClr val="bg1">
                    <a:lumMod val="95000"/>
                    <a:lumOff val="5000"/>
                  </a:schemeClr>
                </a:solidFill>
              </a:rPr>
              <a:t> height and your favorite singer’s album sales.</a:t>
            </a:r>
            <a:endParaRPr lang="en-US" sz="2800" b="1" baseline="0" dirty="0">
              <a:solidFill>
                <a:schemeClr val="bg1">
                  <a:lumMod val="95000"/>
                  <a:lumOff val="5000"/>
                </a:schemeClr>
              </a:solidFill>
            </a:endParaRPr>
          </a:p>
        </p:txBody>
      </p:sp>
    </p:spTree>
    <p:extLst>
      <p:ext uri="{BB962C8B-B14F-4D97-AF65-F5344CB8AC3E}">
        <p14:creationId xmlns:p14="http://schemas.microsoft.com/office/powerpoint/2010/main" val="1946697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Q3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 Box 9"/>
          <p:cNvSpPr txBox="1">
            <a:spLocks noChangeArrowheads="1"/>
          </p:cNvSpPr>
          <p:nvPr/>
        </p:nvSpPr>
        <p:spPr bwMode="auto">
          <a:xfrm>
            <a:off x="533400" y="1749862"/>
            <a:ext cx="8229600" cy="2308324"/>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bg1">
                    <a:lumMod val="95000"/>
                    <a:lumOff val="5000"/>
                  </a:schemeClr>
                </a:solidFill>
              </a:rPr>
              <a:t>     2, 7, 10, 14, 22, 27, 34, 37, 37, 40</a:t>
            </a:r>
          </a:p>
          <a:p>
            <a:pPr>
              <a:spcBef>
                <a:spcPct val="50000"/>
              </a:spcBef>
            </a:pPr>
            <a:endParaRPr lang="en-US" sz="3600" b="1" dirty="0">
              <a:solidFill>
                <a:schemeClr val="bg1">
                  <a:lumMod val="95000"/>
                  <a:lumOff val="5000"/>
                </a:schemeClr>
              </a:solidFill>
            </a:endParaRPr>
          </a:p>
          <a:p>
            <a:pPr>
              <a:spcBef>
                <a:spcPct val="50000"/>
              </a:spcBef>
            </a:pPr>
            <a:r>
              <a:rPr lang="en-US" sz="3600" b="1" baseline="0" dirty="0">
                <a:solidFill>
                  <a:schemeClr val="bg1">
                    <a:lumMod val="95000"/>
                    <a:lumOff val="5000"/>
                  </a:schemeClr>
                </a:solidFill>
              </a:rPr>
              <a:t>What</a:t>
            </a:r>
            <a:r>
              <a:rPr lang="en-US" sz="3600" b="1" dirty="0">
                <a:solidFill>
                  <a:schemeClr val="bg1">
                    <a:lumMod val="95000"/>
                    <a:lumOff val="5000"/>
                  </a:schemeClr>
                </a:solidFill>
              </a:rPr>
              <a:t> is the mean of the data set?</a:t>
            </a:r>
            <a:endParaRPr lang="en-US" sz="3600" b="1" baseline="0" dirty="0">
              <a:solidFill>
                <a:schemeClr val="bg1">
                  <a:lumMod val="95000"/>
                  <a:lumOff val="5000"/>
                </a:schemeClr>
              </a:solidFill>
            </a:endParaRPr>
          </a:p>
        </p:txBody>
      </p:sp>
    </p:spTree>
    <p:extLst>
      <p:ext uri="{BB962C8B-B14F-4D97-AF65-F5344CB8AC3E}">
        <p14:creationId xmlns:p14="http://schemas.microsoft.com/office/powerpoint/2010/main" val="4131607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Q4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Text Box 9"/>
          <p:cNvSpPr txBox="1">
            <a:spLocks noChangeArrowheads="1"/>
          </p:cNvSpPr>
          <p:nvPr/>
        </p:nvSpPr>
        <p:spPr bwMode="auto">
          <a:xfrm>
            <a:off x="533400" y="1749862"/>
            <a:ext cx="8229600" cy="2308324"/>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bg1">
                    <a:lumMod val="95000"/>
                    <a:lumOff val="5000"/>
                  </a:schemeClr>
                </a:solidFill>
              </a:rPr>
              <a:t>     2, 7, 10, 14, 22, 27, 34, 37, 37, 40</a:t>
            </a:r>
          </a:p>
          <a:p>
            <a:pPr>
              <a:spcBef>
                <a:spcPct val="50000"/>
              </a:spcBef>
            </a:pPr>
            <a:endParaRPr lang="en-US" sz="3600" b="1" dirty="0">
              <a:solidFill>
                <a:schemeClr val="bg1">
                  <a:lumMod val="95000"/>
                  <a:lumOff val="5000"/>
                </a:schemeClr>
              </a:solidFill>
            </a:endParaRPr>
          </a:p>
          <a:p>
            <a:pPr>
              <a:spcBef>
                <a:spcPct val="50000"/>
              </a:spcBef>
            </a:pPr>
            <a:r>
              <a:rPr lang="en-US" sz="3600" b="1" baseline="0" dirty="0">
                <a:solidFill>
                  <a:schemeClr val="bg1">
                    <a:lumMod val="95000"/>
                    <a:lumOff val="5000"/>
                  </a:schemeClr>
                </a:solidFill>
              </a:rPr>
              <a:t>What</a:t>
            </a:r>
            <a:r>
              <a:rPr lang="en-US" sz="3600" b="1" dirty="0">
                <a:solidFill>
                  <a:schemeClr val="bg1">
                    <a:lumMod val="95000"/>
                    <a:lumOff val="5000"/>
                  </a:schemeClr>
                </a:solidFill>
              </a:rPr>
              <a:t> is the MAD of the data set?</a:t>
            </a:r>
            <a:endParaRPr lang="en-US" sz="3600" b="1" baseline="0" dirty="0">
              <a:solidFill>
                <a:schemeClr val="bg1">
                  <a:lumMod val="95000"/>
                  <a:lumOff val="5000"/>
                </a:schemeClr>
              </a:solidFill>
            </a:endParaRPr>
          </a:p>
        </p:txBody>
      </p:sp>
    </p:spTree>
    <p:extLst>
      <p:ext uri="{BB962C8B-B14F-4D97-AF65-F5344CB8AC3E}">
        <p14:creationId xmlns:p14="http://schemas.microsoft.com/office/powerpoint/2010/main" val="4131607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Q5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 Box 9"/>
          <p:cNvSpPr txBox="1">
            <a:spLocks noChangeArrowheads="1"/>
          </p:cNvSpPr>
          <p:nvPr/>
        </p:nvSpPr>
        <p:spPr bwMode="auto">
          <a:xfrm>
            <a:off x="533400" y="1749862"/>
            <a:ext cx="8229600" cy="2308324"/>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bg1">
                    <a:lumMod val="95000"/>
                    <a:lumOff val="5000"/>
                  </a:schemeClr>
                </a:solidFill>
              </a:rPr>
              <a:t>You need to display sales data for a national chain of stores.  You are chiefly concerned with range and IQR.  What would be the best display for the data?</a:t>
            </a:r>
            <a:endParaRPr lang="en-US" sz="3600" b="1" baseline="0" dirty="0">
              <a:solidFill>
                <a:schemeClr val="bg1">
                  <a:lumMod val="95000"/>
                  <a:lumOff val="5000"/>
                </a:schemeClr>
              </a:solidFill>
            </a:endParaRPr>
          </a:p>
        </p:txBody>
      </p:sp>
    </p:spTree>
    <p:extLst>
      <p:ext uri="{BB962C8B-B14F-4D97-AF65-F5344CB8AC3E}">
        <p14:creationId xmlns:p14="http://schemas.microsoft.com/office/powerpoint/2010/main" val="498013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Autofit/>
          </a:bodyPr>
          <a:lstStyle/>
          <a:p>
            <a:pPr algn="l"/>
            <a:r>
              <a:rPr lang="en-US" sz="4200" b="1" dirty="0"/>
              <a:t>Describing Data			Q6 of 20</a:t>
            </a:r>
          </a:p>
        </p:txBody>
      </p:sp>
      <p:sp>
        <p:nvSpPr>
          <p:cNvPr id="13" name="Rectangle 12"/>
          <p:cNvSpPr/>
          <p:nvPr/>
        </p:nvSpPr>
        <p:spPr>
          <a:xfrm>
            <a:off x="228600" y="1295400"/>
            <a:ext cx="8686800" cy="533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 Box 9"/>
          <p:cNvSpPr txBox="1">
            <a:spLocks noChangeArrowheads="1"/>
          </p:cNvSpPr>
          <p:nvPr/>
        </p:nvSpPr>
        <p:spPr bwMode="auto">
          <a:xfrm>
            <a:off x="533400" y="5200471"/>
            <a:ext cx="8229600" cy="1200329"/>
          </a:xfrm>
          <a:prstGeom prst="rect">
            <a:avLst/>
          </a:prstGeom>
          <a:noFill/>
          <a:ln w="9525">
            <a:noFill/>
            <a:miter lim="800000"/>
            <a:headEnd/>
            <a:tailEnd/>
          </a:ln>
          <a:effectLst/>
        </p:spPr>
        <p:txBody>
          <a:bodyPr wrap="square">
            <a:spAutoFit/>
          </a:bodyPr>
          <a:lstStyle/>
          <a:p>
            <a:pPr>
              <a:spcBef>
                <a:spcPct val="50000"/>
              </a:spcBef>
            </a:pPr>
            <a:r>
              <a:rPr lang="en-US" sz="3600" b="1" dirty="0">
                <a:solidFill>
                  <a:schemeClr val="bg1">
                    <a:lumMod val="95000"/>
                    <a:lumOff val="5000"/>
                  </a:schemeClr>
                </a:solidFill>
              </a:rPr>
              <a:t>For the given data, what is the probability that a randomly chosen person likes golf?</a:t>
            </a:r>
            <a:endParaRPr lang="en-US" sz="3600" b="1" baseline="0" dirty="0">
              <a:solidFill>
                <a:schemeClr val="bg1">
                  <a:lumMod val="95000"/>
                  <a:lumOff val="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591497121"/>
              </p:ext>
            </p:extLst>
          </p:nvPr>
        </p:nvGraphicFramePr>
        <p:xfrm>
          <a:off x="1524000" y="1397000"/>
          <a:ext cx="6172200" cy="3423920"/>
        </p:xfrm>
        <a:graphic>
          <a:graphicData uri="http://schemas.openxmlformats.org/drawingml/2006/table">
            <a:tbl>
              <a:tblPr firstRow="1" bandRow="1">
                <a:tableStyleId>{5C22544A-7EE6-4342-B048-85BDC9FD1C3A}</a:tableStyleId>
              </a:tblPr>
              <a:tblGrid>
                <a:gridCol w="1234440">
                  <a:extLst>
                    <a:ext uri="{9D8B030D-6E8A-4147-A177-3AD203B41FA5}">
                      <a16:colId xmlns:a16="http://schemas.microsoft.com/office/drawing/2014/main" val="20000"/>
                    </a:ext>
                  </a:extLst>
                </a:gridCol>
                <a:gridCol w="1234440">
                  <a:extLst>
                    <a:ext uri="{9D8B030D-6E8A-4147-A177-3AD203B41FA5}">
                      <a16:colId xmlns:a16="http://schemas.microsoft.com/office/drawing/2014/main" val="20001"/>
                    </a:ext>
                  </a:extLst>
                </a:gridCol>
                <a:gridCol w="1234440">
                  <a:extLst>
                    <a:ext uri="{9D8B030D-6E8A-4147-A177-3AD203B41FA5}">
                      <a16:colId xmlns:a16="http://schemas.microsoft.com/office/drawing/2014/main" val="20002"/>
                    </a:ext>
                  </a:extLst>
                </a:gridCol>
                <a:gridCol w="1234440">
                  <a:extLst>
                    <a:ext uri="{9D8B030D-6E8A-4147-A177-3AD203B41FA5}">
                      <a16:colId xmlns:a16="http://schemas.microsoft.com/office/drawing/2014/main" val="20003"/>
                    </a:ext>
                  </a:extLst>
                </a:gridCol>
                <a:gridCol w="1234440">
                  <a:extLst>
                    <a:ext uri="{9D8B030D-6E8A-4147-A177-3AD203B41FA5}">
                      <a16:colId xmlns:a16="http://schemas.microsoft.com/office/drawing/2014/main" val="20004"/>
                    </a:ext>
                  </a:extLst>
                </a:gridCol>
              </a:tblGrid>
              <a:tr h="680720">
                <a:tc>
                  <a:txBody>
                    <a:bodyPr/>
                    <a:lstStyle/>
                    <a:p>
                      <a:pPr algn="ctr"/>
                      <a:endParaRPr lang="en-US" sz="2000" b="1" dirty="0"/>
                    </a:p>
                  </a:txBody>
                  <a:tcPr/>
                </a:tc>
                <a:tc>
                  <a:txBody>
                    <a:bodyPr/>
                    <a:lstStyle/>
                    <a:p>
                      <a:pPr algn="ctr"/>
                      <a:r>
                        <a:rPr lang="en-US" sz="2000" b="1" dirty="0"/>
                        <a:t>Surfing</a:t>
                      </a:r>
                    </a:p>
                  </a:txBody>
                  <a:tcPr/>
                </a:tc>
                <a:tc>
                  <a:txBody>
                    <a:bodyPr/>
                    <a:lstStyle/>
                    <a:p>
                      <a:pPr algn="ctr"/>
                      <a:r>
                        <a:rPr lang="en-US" sz="2000" b="1" dirty="0"/>
                        <a:t>Golf</a:t>
                      </a:r>
                    </a:p>
                  </a:txBody>
                  <a:tcPr/>
                </a:tc>
                <a:tc>
                  <a:txBody>
                    <a:bodyPr/>
                    <a:lstStyle/>
                    <a:p>
                      <a:pPr algn="ctr"/>
                      <a:r>
                        <a:rPr lang="en-US" sz="2000" b="1" dirty="0"/>
                        <a:t>Napping</a:t>
                      </a:r>
                    </a:p>
                  </a:txBody>
                  <a:tcPr/>
                </a:tc>
                <a:tc>
                  <a:txBody>
                    <a:bodyPr/>
                    <a:lstStyle/>
                    <a:p>
                      <a:pPr algn="ctr"/>
                      <a:r>
                        <a:rPr lang="en-US" sz="2000" b="1" dirty="0"/>
                        <a:t>Total</a:t>
                      </a:r>
                    </a:p>
                  </a:txBody>
                  <a:tcPr/>
                </a:tc>
                <a:extLst>
                  <a:ext uri="{0D108BD9-81ED-4DB2-BD59-A6C34878D82A}">
                    <a16:rowId xmlns:a16="http://schemas.microsoft.com/office/drawing/2014/main" val="10000"/>
                  </a:ext>
                </a:extLst>
              </a:tr>
              <a:tr h="680720">
                <a:tc>
                  <a:txBody>
                    <a:bodyPr/>
                    <a:lstStyle/>
                    <a:p>
                      <a:pPr algn="ctr"/>
                      <a:r>
                        <a:rPr lang="en-US" sz="2000" b="1" dirty="0"/>
                        <a:t>16-25</a:t>
                      </a:r>
                      <a:r>
                        <a:rPr lang="en-US" sz="2000" b="1" baseline="0" dirty="0"/>
                        <a:t> years old</a:t>
                      </a:r>
                      <a:endParaRPr lang="en-US" sz="2000" b="1" dirty="0"/>
                    </a:p>
                  </a:txBody>
                  <a:tcPr/>
                </a:tc>
                <a:tc>
                  <a:txBody>
                    <a:bodyPr/>
                    <a:lstStyle/>
                    <a:p>
                      <a:pPr algn="ctr"/>
                      <a:r>
                        <a:rPr lang="en-US" sz="2000" b="1" dirty="0"/>
                        <a:t>24</a:t>
                      </a:r>
                    </a:p>
                  </a:txBody>
                  <a:tcPr/>
                </a:tc>
                <a:tc>
                  <a:txBody>
                    <a:bodyPr/>
                    <a:lstStyle/>
                    <a:p>
                      <a:pPr algn="ctr"/>
                      <a:r>
                        <a:rPr lang="en-US" sz="2000" b="1" dirty="0"/>
                        <a:t>10</a:t>
                      </a:r>
                    </a:p>
                  </a:txBody>
                  <a:tcPr/>
                </a:tc>
                <a:tc>
                  <a:txBody>
                    <a:bodyPr/>
                    <a:lstStyle/>
                    <a:p>
                      <a:pPr algn="ctr"/>
                      <a:r>
                        <a:rPr lang="en-US" sz="2000" b="1" dirty="0"/>
                        <a:t>14</a:t>
                      </a:r>
                    </a:p>
                  </a:txBody>
                  <a:tcPr/>
                </a:tc>
                <a:tc>
                  <a:txBody>
                    <a:bodyPr/>
                    <a:lstStyle/>
                    <a:p>
                      <a:pPr algn="ctr"/>
                      <a:endParaRPr lang="en-US" sz="2000" b="1"/>
                    </a:p>
                  </a:txBody>
                  <a:tcPr/>
                </a:tc>
                <a:extLst>
                  <a:ext uri="{0D108BD9-81ED-4DB2-BD59-A6C34878D82A}">
                    <a16:rowId xmlns:a16="http://schemas.microsoft.com/office/drawing/2014/main" val="10001"/>
                  </a:ext>
                </a:extLst>
              </a:tr>
              <a:tr h="680720">
                <a:tc>
                  <a:txBody>
                    <a:bodyPr/>
                    <a:lstStyle/>
                    <a:p>
                      <a:pPr algn="ctr"/>
                      <a:r>
                        <a:rPr lang="en-US" sz="2000" b="1" dirty="0"/>
                        <a:t>26-35</a:t>
                      </a:r>
                    </a:p>
                  </a:txBody>
                  <a:tcPr/>
                </a:tc>
                <a:tc>
                  <a:txBody>
                    <a:bodyPr/>
                    <a:lstStyle/>
                    <a:p>
                      <a:pPr algn="ctr"/>
                      <a:r>
                        <a:rPr lang="en-US" sz="2000" b="1" dirty="0"/>
                        <a:t>13</a:t>
                      </a:r>
                    </a:p>
                  </a:txBody>
                  <a:tcPr/>
                </a:tc>
                <a:tc>
                  <a:txBody>
                    <a:bodyPr/>
                    <a:lstStyle/>
                    <a:p>
                      <a:pPr algn="ctr"/>
                      <a:r>
                        <a:rPr lang="en-US" sz="2000" b="1" dirty="0"/>
                        <a:t>12</a:t>
                      </a:r>
                    </a:p>
                  </a:txBody>
                  <a:tcPr/>
                </a:tc>
                <a:tc>
                  <a:txBody>
                    <a:bodyPr/>
                    <a:lstStyle/>
                    <a:p>
                      <a:pPr algn="ctr"/>
                      <a:r>
                        <a:rPr lang="en-US" sz="2000" b="1" dirty="0"/>
                        <a:t>4</a:t>
                      </a:r>
                    </a:p>
                  </a:txBody>
                  <a:tcPr/>
                </a:tc>
                <a:tc>
                  <a:txBody>
                    <a:bodyPr/>
                    <a:lstStyle/>
                    <a:p>
                      <a:pPr algn="ctr"/>
                      <a:endParaRPr lang="en-US" sz="2000" b="1"/>
                    </a:p>
                  </a:txBody>
                  <a:tcPr/>
                </a:tc>
                <a:extLst>
                  <a:ext uri="{0D108BD9-81ED-4DB2-BD59-A6C34878D82A}">
                    <a16:rowId xmlns:a16="http://schemas.microsoft.com/office/drawing/2014/main" val="10002"/>
                  </a:ext>
                </a:extLst>
              </a:tr>
              <a:tr h="680720">
                <a:tc>
                  <a:txBody>
                    <a:bodyPr/>
                    <a:lstStyle/>
                    <a:p>
                      <a:pPr algn="ctr"/>
                      <a:r>
                        <a:rPr lang="en-US" sz="2000" b="1" dirty="0"/>
                        <a:t>36-45</a:t>
                      </a:r>
                    </a:p>
                  </a:txBody>
                  <a:tcPr/>
                </a:tc>
                <a:tc>
                  <a:txBody>
                    <a:bodyPr/>
                    <a:lstStyle/>
                    <a:p>
                      <a:pPr algn="ctr"/>
                      <a:r>
                        <a:rPr lang="en-US" sz="2000" b="1" dirty="0"/>
                        <a:t>6</a:t>
                      </a:r>
                    </a:p>
                  </a:txBody>
                  <a:tcPr/>
                </a:tc>
                <a:tc>
                  <a:txBody>
                    <a:bodyPr/>
                    <a:lstStyle/>
                    <a:p>
                      <a:pPr algn="ctr"/>
                      <a:r>
                        <a:rPr lang="en-US" sz="2000" b="1" dirty="0"/>
                        <a:t>14</a:t>
                      </a:r>
                    </a:p>
                  </a:txBody>
                  <a:tcPr/>
                </a:tc>
                <a:tc>
                  <a:txBody>
                    <a:bodyPr/>
                    <a:lstStyle/>
                    <a:p>
                      <a:pPr algn="ctr"/>
                      <a:r>
                        <a:rPr lang="en-US" sz="2000" b="1" dirty="0"/>
                        <a:t>3</a:t>
                      </a:r>
                    </a:p>
                  </a:txBody>
                  <a:tcPr/>
                </a:tc>
                <a:tc>
                  <a:txBody>
                    <a:bodyPr/>
                    <a:lstStyle/>
                    <a:p>
                      <a:pPr algn="ctr"/>
                      <a:endParaRPr lang="en-US" sz="2000" b="1"/>
                    </a:p>
                  </a:txBody>
                  <a:tcPr/>
                </a:tc>
                <a:extLst>
                  <a:ext uri="{0D108BD9-81ED-4DB2-BD59-A6C34878D82A}">
                    <a16:rowId xmlns:a16="http://schemas.microsoft.com/office/drawing/2014/main" val="10003"/>
                  </a:ext>
                </a:extLst>
              </a:tr>
              <a:tr h="680720">
                <a:tc>
                  <a:txBody>
                    <a:bodyPr/>
                    <a:lstStyle/>
                    <a:p>
                      <a:pPr algn="ctr"/>
                      <a:r>
                        <a:rPr lang="en-US" sz="2000" b="1" dirty="0"/>
                        <a:t>Total</a:t>
                      </a:r>
                    </a:p>
                  </a:txBody>
                  <a:tcPr/>
                </a:tc>
                <a:tc>
                  <a:txBody>
                    <a:bodyPr/>
                    <a:lstStyle/>
                    <a:p>
                      <a:pPr algn="ctr"/>
                      <a:endParaRPr lang="en-US" sz="2000" b="1" dirty="0"/>
                    </a:p>
                  </a:txBody>
                  <a:tcPr/>
                </a:tc>
                <a:tc>
                  <a:txBody>
                    <a:bodyPr/>
                    <a:lstStyle/>
                    <a:p>
                      <a:pPr algn="ctr"/>
                      <a:endParaRPr lang="en-US" sz="2000" b="1"/>
                    </a:p>
                  </a:txBody>
                  <a:tcPr/>
                </a:tc>
                <a:tc>
                  <a:txBody>
                    <a:bodyPr/>
                    <a:lstStyle/>
                    <a:p>
                      <a:pPr algn="ctr"/>
                      <a:endParaRPr lang="en-US" sz="2000" b="1" dirty="0"/>
                    </a:p>
                  </a:txBody>
                  <a:tcPr/>
                </a:tc>
                <a:tc>
                  <a:txBody>
                    <a:bodyPr/>
                    <a:lstStyle/>
                    <a:p>
                      <a:pPr algn="ctr"/>
                      <a:endParaRPr lang="en-US" sz="2000" b="1"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98013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iRespondGraphMaster">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iRespondQuestionMaster">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522</TotalTime>
  <Words>651</Words>
  <Application>Microsoft Office PowerPoint</Application>
  <PresentationFormat>On-screen Show (4:3)</PresentationFormat>
  <Paragraphs>222</Paragraphs>
  <Slides>25</Slides>
  <Notes>0</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25</vt:i4>
      </vt:variant>
    </vt:vector>
  </HeadingPairs>
  <TitlesOfParts>
    <vt:vector size="33" baseType="lpstr">
      <vt:lpstr>Century Gothic</vt:lpstr>
      <vt:lpstr>Tw Cen MT</vt:lpstr>
      <vt:lpstr>Wingdings</vt:lpstr>
      <vt:lpstr>Wingdings 3</vt:lpstr>
      <vt:lpstr>Origin</vt:lpstr>
      <vt:lpstr>iRespondGraphMaster</vt:lpstr>
      <vt:lpstr>iRespondQuestionMaster</vt:lpstr>
      <vt:lpstr>Equation</vt:lpstr>
      <vt:lpstr>Warm up</vt:lpstr>
      <vt:lpstr>Questions over hw?</vt:lpstr>
      <vt:lpstr>Review MATHO</vt:lpstr>
      <vt:lpstr>Describing Data   Q1 of 20</vt:lpstr>
      <vt:lpstr>Describing Data         Q2 of 20</vt:lpstr>
      <vt:lpstr>Describing Data         Q3 of 20</vt:lpstr>
      <vt:lpstr>Describing Data         Q4 of 20</vt:lpstr>
      <vt:lpstr>Describing Data   Q5 of 20</vt:lpstr>
      <vt:lpstr>Describing Data   Q6 of 20</vt:lpstr>
      <vt:lpstr>Describing Data   Q7 of 20</vt:lpstr>
      <vt:lpstr>Describing Data   Q8 of 20</vt:lpstr>
      <vt:lpstr>Describing Data   Q9 of 20</vt:lpstr>
      <vt:lpstr>Describing Data   Q10 of 20</vt:lpstr>
      <vt:lpstr>Describing Data   Q11 of 20</vt:lpstr>
      <vt:lpstr>Describing Data         Q12 of 20</vt:lpstr>
      <vt:lpstr>Describing Data         Q13 of 20</vt:lpstr>
      <vt:lpstr>Describing Data         Q14 of 20</vt:lpstr>
      <vt:lpstr>Describing Data         Q15 of 20</vt:lpstr>
      <vt:lpstr>Describing Data         Q16 of 20</vt:lpstr>
      <vt:lpstr>Describing Data         Q17 of 20</vt:lpstr>
      <vt:lpstr>Describing Data         Q18 of 20</vt:lpstr>
      <vt:lpstr>Describing Data         Q19 of 20</vt:lpstr>
      <vt:lpstr>Describing Data         Q20 of 20</vt:lpstr>
      <vt:lpstr>Homework</vt:lpstr>
      <vt:lpstr>MATHO Answers</vt:lpstr>
    </vt:vector>
  </TitlesOfParts>
  <Manager>Spencer Bernstein</Manager>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6</dc:title>
  <dc:creator>install</dc:creator>
  <cp:lastModifiedBy>Andrea Jenkins</cp:lastModifiedBy>
  <cp:revision>49</cp:revision>
  <cp:lastPrinted>2014-11-19T13:22:22Z</cp:lastPrinted>
  <dcterms:created xsi:type="dcterms:W3CDTF">2012-02-10T16:37:15Z</dcterms:created>
  <dcterms:modified xsi:type="dcterms:W3CDTF">2020-05-06T15:55:30Z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